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60" r:id="rId5"/>
    <p:sldId id="261" r:id="rId6"/>
    <p:sldId id="264" r:id="rId7"/>
    <p:sldId id="265" r:id="rId8"/>
    <p:sldId id="266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8" r:id="rId41"/>
    <p:sldId id="299" r:id="rId42"/>
    <p:sldId id="310" r:id="rId43"/>
    <p:sldId id="311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2" r:id="rId55"/>
    <p:sldId id="313" r:id="rId56"/>
    <p:sldId id="314" r:id="rId57"/>
    <p:sldId id="315" r:id="rId58"/>
    <p:sldId id="316" r:id="rId59"/>
    <p:sldId id="317" r:id="rId60"/>
    <p:sldId id="332" r:id="rId61"/>
    <p:sldId id="333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</p:sldIdLst>
  <p:sldSz cx="9144000" cy="6858000" type="screen4x3"/>
  <p:notesSz cx="6858000" cy="9144000"/>
  <p:custDataLst>
    <p:tags r:id="rId9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2" autoAdjust="0"/>
    <p:restoredTop sz="94660"/>
  </p:normalViewPr>
  <p:slideViewPr>
    <p:cSldViewPr>
      <p:cViewPr varScale="1">
        <p:scale>
          <a:sx n="65" d="100"/>
          <a:sy n="65" d="100"/>
        </p:scale>
        <p:origin x="154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slide" Target="slides/slide48.xml" /><Relationship Id="rId51" Type="http://schemas.openxmlformats.org/officeDocument/2006/relationships/slide" Target="slides/slide49.xml" /><Relationship Id="rId52" Type="http://schemas.openxmlformats.org/officeDocument/2006/relationships/slide" Target="slides/slide50.xml" /><Relationship Id="rId53" Type="http://schemas.openxmlformats.org/officeDocument/2006/relationships/slide" Target="slides/slide51.xml" /><Relationship Id="rId54" Type="http://schemas.openxmlformats.org/officeDocument/2006/relationships/slide" Target="slides/slide52.xml" /><Relationship Id="rId55" Type="http://schemas.openxmlformats.org/officeDocument/2006/relationships/slide" Target="slides/slide53.xml" /><Relationship Id="rId56" Type="http://schemas.openxmlformats.org/officeDocument/2006/relationships/slide" Target="slides/slide54.xml" /><Relationship Id="rId57" Type="http://schemas.openxmlformats.org/officeDocument/2006/relationships/slide" Target="slides/slide55.xml" /><Relationship Id="rId58" Type="http://schemas.openxmlformats.org/officeDocument/2006/relationships/slide" Target="slides/slide56.xml" /><Relationship Id="rId59" Type="http://schemas.openxmlformats.org/officeDocument/2006/relationships/slide" Target="slides/slide57.xml" /><Relationship Id="rId6" Type="http://schemas.openxmlformats.org/officeDocument/2006/relationships/slide" Target="slides/slide4.xml" /><Relationship Id="rId60" Type="http://schemas.openxmlformats.org/officeDocument/2006/relationships/slide" Target="slides/slide58.xml" /><Relationship Id="rId61" Type="http://schemas.openxmlformats.org/officeDocument/2006/relationships/slide" Target="slides/slide59.xml" /><Relationship Id="rId62" Type="http://schemas.openxmlformats.org/officeDocument/2006/relationships/slide" Target="slides/slide60.xml" /><Relationship Id="rId63" Type="http://schemas.openxmlformats.org/officeDocument/2006/relationships/slide" Target="slides/slide61.xml" /><Relationship Id="rId64" Type="http://schemas.openxmlformats.org/officeDocument/2006/relationships/slide" Target="slides/slide62.xml" /><Relationship Id="rId65" Type="http://schemas.openxmlformats.org/officeDocument/2006/relationships/slide" Target="slides/slide63.xml" /><Relationship Id="rId66" Type="http://schemas.openxmlformats.org/officeDocument/2006/relationships/slide" Target="slides/slide64.xml" /><Relationship Id="rId67" Type="http://schemas.openxmlformats.org/officeDocument/2006/relationships/slide" Target="slides/slide65.xml" /><Relationship Id="rId68" Type="http://schemas.openxmlformats.org/officeDocument/2006/relationships/slide" Target="slides/slide66.xml" /><Relationship Id="rId69" Type="http://schemas.openxmlformats.org/officeDocument/2006/relationships/slide" Target="slides/slide67.xml" /><Relationship Id="rId7" Type="http://schemas.openxmlformats.org/officeDocument/2006/relationships/slide" Target="slides/slide5.xml" /><Relationship Id="rId70" Type="http://schemas.openxmlformats.org/officeDocument/2006/relationships/slide" Target="slides/slide68.xml" /><Relationship Id="rId71" Type="http://schemas.openxmlformats.org/officeDocument/2006/relationships/slide" Target="slides/slide69.xml" /><Relationship Id="rId72" Type="http://schemas.openxmlformats.org/officeDocument/2006/relationships/slide" Target="slides/slide70.xml" /><Relationship Id="rId73" Type="http://schemas.openxmlformats.org/officeDocument/2006/relationships/slide" Target="slides/slide71.xml" /><Relationship Id="rId74" Type="http://schemas.openxmlformats.org/officeDocument/2006/relationships/slide" Target="slides/slide72.xml" /><Relationship Id="rId75" Type="http://schemas.openxmlformats.org/officeDocument/2006/relationships/slide" Target="slides/slide73.xml" /><Relationship Id="rId76" Type="http://schemas.openxmlformats.org/officeDocument/2006/relationships/slide" Target="slides/slide74.xml" /><Relationship Id="rId77" Type="http://schemas.openxmlformats.org/officeDocument/2006/relationships/slide" Target="slides/slide75.xml" /><Relationship Id="rId78" Type="http://schemas.openxmlformats.org/officeDocument/2006/relationships/slide" Target="slides/slide76.xml" /><Relationship Id="rId79" Type="http://schemas.openxmlformats.org/officeDocument/2006/relationships/slide" Target="slides/slide77.xml" /><Relationship Id="rId8" Type="http://schemas.openxmlformats.org/officeDocument/2006/relationships/slide" Target="slides/slide6.xml" /><Relationship Id="rId80" Type="http://schemas.openxmlformats.org/officeDocument/2006/relationships/slide" Target="slides/slide78.xml" /><Relationship Id="rId81" Type="http://schemas.openxmlformats.org/officeDocument/2006/relationships/slide" Target="slides/slide79.xml" /><Relationship Id="rId82" Type="http://schemas.openxmlformats.org/officeDocument/2006/relationships/slide" Target="slides/slide80.xml" /><Relationship Id="rId83" Type="http://schemas.openxmlformats.org/officeDocument/2006/relationships/slide" Target="slides/slide81.xml" /><Relationship Id="rId84" Type="http://schemas.openxmlformats.org/officeDocument/2006/relationships/slide" Target="slides/slide82.xml" /><Relationship Id="rId85" Type="http://schemas.openxmlformats.org/officeDocument/2006/relationships/slide" Target="slides/slide83.xml" /><Relationship Id="rId86" Type="http://schemas.openxmlformats.org/officeDocument/2006/relationships/slide" Target="slides/slide84.xml" /><Relationship Id="rId87" Type="http://schemas.openxmlformats.org/officeDocument/2006/relationships/slide" Target="slides/slide85.xml" /><Relationship Id="rId88" Type="http://schemas.openxmlformats.org/officeDocument/2006/relationships/slide" Target="slides/slide86.xml" /><Relationship Id="rId89" Type="http://schemas.openxmlformats.org/officeDocument/2006/relationships/slide" Target="slides/slide87.xml" /><Relationship Id="rId9" Type="http://schemas.openxmlformats.org/officeDocument/2006/relationships/slide" Target="slides/slide7.xml" /><Relationship Id="rId90" Type="http://schemas.openxmlformats.org/officeDocument/2006/relationships/slide" Target="slides/slide88.xml" /><Relationship Id="rId91" Type="http://schemas.openxmlformats.org/officeDocument/2006/relationships/slide" Target="slides/slide89.xml" /><Relationship Id="rId92" Type="http://schemas.openxmlformats.org/officeDocument/2006/relationships/slide" Target="slides/slide90.xml" /><Relationship Id="rId93" Type="http://schemas.openxmlformats.org/officeDocument/2006/relationships/slide" Target="slides/slide91.xml" /><Relationship Id="rId94" Type="http://schemas.openxmlformats.org/officeDocument/2006/relationships/slide" Target="slides/slide92.xml" /><Relationship Id="rId95" Type="http://schemas.openxmlformats.org/officeDocument/2006/relationships/tags" Target="tags/tag1.xml" /><Relationship Id="rId96" Type="http://schemas.openxmlformats.org/officeDocument/2006/relationships/presProps" Target="presProps.xml" /><Relationship Id="rId97" Type="http://schemas.openxmlformats.org/officeDocument/2006/relationships/viewProps" Target="viewProps.xml" /><Relationship Id="rId98" Type="http://schemas.openxmlformats.org/officeDocument/2006/relationships/theme" Target="theme/theme1.xml" /><Relationship Id="rId99" Type="http://schemas.openxmlformats.org/officeDocument/2006/relationships/tableStyles" Target="tableStyles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AB618-95EA-4065-9FA1-27AE0DDA45ED}" type="datetimeFigureOut">
              <a:rPr lang="ru-RU" smtClean="0"/>
              <a:t>вс 31.01.21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3F390-5F47-402A-8204-1D7EE7247E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6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8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0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2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4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6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8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0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4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6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8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0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2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4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8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0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4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6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8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0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2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62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66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68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70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72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74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76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78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80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82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84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86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88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90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92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3F390-5F47-402A-8204-1D7EE7247E0F}" type="slidenum">
              <a:rPr lang="ru-RU" smtClean="0"/>
              <a:t>36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вс 31.01.21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вс 31.01.21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вс 31.01.21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вс 31.01.21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вс 31.01.21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вс 31.01.21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вс 31.01.21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вс 31.01.21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вс 31.01.21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вс 31.01.21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вс 31.01.21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вс 31.01.21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2.xml" TargetMode="Interna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2.xml" TargetMode="Interna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2.xml" TargetMode="Internal" /><Relationship Id="rId3" Type="http://schemas.openxmlformats.org/officeDocument/2006/relationships/image" Target="../media/image5.jpeg" /><Relationship Id="rId4" Type="http://schemas.openxmlformats.org/officeDocument/2006/relationships/image" Target="../media/image6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2.xml" TargetMode="Internal" /><Relationship Id="rId3" Type="http://schemas.openxmlformats.org/officeDocument/2006/relationships/image" Target="../media/image7.jpeg" /><Relationship Id="rId4" Type="http://schemas.openxmlformats.org/officeDocument/2006/relationships/image" Target="../media/image8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2.xml" TargetMode="Internal" /><Relationship Id="rId3" Type="http://schemas.openxmlformats.org/officeDocument/2006/relationships/image" Target="../media/image9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slide" Target="slide19.xml" TargetMode="Internal" /><Relationship Id="rId11" Type="http://schemas.openxmlformats.org/officeDocument/2006/relationships/slide" Target="slide21.xml" TargetMode="Internal" /><Relationship Id="rId12" Type="http://schemas.openxmlformats.org/officeDocument/2006/relationships/slide" Target="slide23.xml" TargetMode="Internal" /><Relationship Id="rId13" Type="http://schemas.openxmlformats.org/officeDocument/2006/relationships/slide" Target="slide25.xml" TargetMode="Internal" /><Relationship Id="rId14" Type="http://schemas.openxmlformats.org/officeDocument/2006/relationships/slide" Target="slide27.xml" TargetMode="Internal" /><Relationship Id="rId15" Type="http://schemas.openxmlformats.org/officeDocument/2006/relationships/slide" Target="slide29.xml" TargetMode="Internal" /><Relationship Id="rId16" Type="http://schemas.openxmlformats.org/officeDocument/2006/relationships/slide" Target="slide31.xml" TargetMode="Internal" /><Relationship Id="rId17" Type="http://schemas.openxmlformats.org/officeDocument/2006/relationships/slide" Target="slide33.xml" TargetMode="Internal" /><Relationship Id="rId18" Type="http://schemas.openxmlformats.org/officeDocument/2006/relationships/slide" Target="slide35.xml" TargetMode="Internal" /><Relationship Id="rId19" Type="http://schemas.openxmlformats.org/officeDocument/2006/relationships/slide" Target="slide37.xml" TargetMode="Internal" /><Relationship Id="rId2" Type="http://schemas.openxmlformats.org/officeDocument/2006/relationships/slide" Target="slide3.xml" TargetMode="Internal" /><Relationship Id="rId20" Type="http://schemas.openxmlformats.org/officeDocument/2006/relationships/slide" Target="slide39.xml" TargetMode="Internal" /><Relationship Id="rId21" Type="http://schemas.openxmlformats.org/officeDocument/2006/relationships/slide" Target="slide41.xml" TargetMode="Internal" /><Relationship Id="rId22" Type="http://schemas.openxmlformats.org/officeDocument/2006/relationships/slide" Target="slide43.xml" TargetMode="Internal" /><Relationship Id="rId23" Type="http://schemas.openxmlformats.org/officeDocument/2006/relationships/slide" Target="slide45.xml" TargetMode="Internal" /><Relationship Id="rId24" Type="http://schemas.openxmlformats.org/officeDocument/2006/relationships/slide" Target="slide47.xml" TargetMode="Internal" /><Relationship Id="rId25" Type="http://schemas.openxmlformats.org/officeDocument/2006/relationships/slide" Target="slide49.xml" TargetMode="Internal" /><Relationship Id="rId26" Type="http://schemas.openxmlformats.org/officeDocument/2006/relationships/slide" Target="slide51.xml" TargetMode="Internal" /><Relationship Id="rId27" Type="http://schemas.openxmlformats.org/officeDocument/2006/relationships/slide" Target="slide53.xml" TargetMode="Internal" /><Relationship Id="rId28" Type="http://schemas.openxmlformats.org/officeDocument/2006/relationships/slide" Target="slide55.xml" TargetMode="Internal" /><Relationship Id="rId29" Type="http://schemas.openxmlformats.org/officeDocument/2006/relationships/slide" Target="slide57.xml" TargetMode="Internal" /><Relationship Id="rId3" Type="http://schemas.openxmlformats.org/officeDocument/2006/relationships/slide" Target="slide5.xml" TargetMode="Internal" /><Relationship Id="rId30" Type="http://schemas.openxmlformats.org/officeDocument/2006/relationships/slide" Target="slide59.xml" TargetMode="Internal" /><Relationship Id="rId31" Type="http://schemas.openxmlformats.org/officeDocument/2006/relationships/slide" Target="slide61.xml" TargetMode="Internal" /><Relationship Id="rId32" Type="http://schemas.openxmlformats.org/officeDocument/2006/relationships/slide" Target="slide63.xml" TargetMode="Internal" /><Relationship Id="rId33" Type="http://schemas.openxmlformats.org/officeDocument/2006/relationships/slide" Target="slide65.xml" TargetMode="Internal" /><Relationship Id="rId34" Type="http://schemas.openxmlformats.org/officeDocument/2006/relationships/slide" Target="slide67.xml" TargetMode="Internal" /><Relationship Id="rId35" Type="http://schemas.openxmlformats.org/officeDocument/2006/relationships/slide" Target="slide69.xml" TargetMode="Internal" /><Relationship Id="rId36" Type="http://schemas.openxmlformats.org/officeDocument/2006/relationships/slide" Target="slide71.xml" TargetMode="Internal" /><Relationship Id="rId37" Type="http://schemas.openxmlformats.org/officeDocument/2006/relationships/slide" Target="slide73.xml" TargetMode="Internal" /><Relationship Id="rId38" Type="http://schemas.openxmlformats.org/officeDocument/2006/relationships/slide" Target="slide75.xml" TargetMode="Internal" /><Relationship Id="rId39" Type="http://schemas.openxmlformats.org/officeDocument/2006/relationships/slide" Target="slide77.xml" TargetMode="Internal" /><Relationship Id="rId4" Type="http://schemas.openxmlformats.org/officeDocument/2006/relationships/slide" Target="slide7.xml" TargetMode="Internal" /><Relationship Id="rId40" Type="http://schemas.openxmlformats.org/officeDocument/2006/relationships/slide" Target="slide81.xml" TargetMode="Internal" /><Relationship Id="rId41" Type="http://schemas.openxmlformats.org/officeDocument/2006/relationships/slide" Target="slide83.xml" TargetMode="Internal" /><Relationship Id="rId42" Type="http://schemas.openxmlformats.org/officeDocument/2006/relationships/slide" Target="slide85.xml" TargetMode="Internal" /><Relationship Id="rId43" Type="http://schemas.openxmlformats.org/officeDocument/2006/relationships/slide" Target="slide87.xml" TargetMode="Internal" /><Relationship Id="rId44" Type="http://schemas.openxmlformats.org/officeDocument/2006/relationships/slide" Target="slide89.xml" TargetMode="Internal" /><Relationship Id="rId45" Type="http://schemas.openxmlformats.org/officeDocument/2006/relationships/slide" Target="slide91.xml" TargetMode="Internal" /><Relationship Id="rId46" Type="http://schemas.openxmlformats.org/officeDocument/2006/relationships/slide" Target="slide79.xml" TargetMode="Internal" /><Relationship Id="rId5" Type="http://schemas.openxmlformats.org/officeDocument/2006/relationships/slide" Target="slide9.xml" TargetMode="Internal" /><Relationship Id="rId6" Type="http://schemas.openxmlformats.org/officeDocument/2006/relationships/slide" Target="slide11.xml" TargetMode="Internal" /><Relationship Id="rId7" Type="http://schemas.openxmlformats.org/officeDocument/2006/relationships/slide" Target="slide13.xml" TargetMode="Internal" /><Relationship Id="rId8" Type="http://schemas.openxmlformats.org/officeDocument/2006/relationships/slide" Target="slide15.xml" TargetMode="Internal" /><Relationship Id="rId9" Type="http://schemas.openxmlformats.org/officeDocument/2006/relationships/slide" Target="slide17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slide" Target="slide2.xml" TargetMode="Interna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slide" Target="slide2.xml" TargetMode="Interna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slide" Target="slide2.xml" TargetMode="Interna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slide" Target="slide2.xml" TargetMode="Interna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slide" Target="slide2.xml" TargetMode="Interna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12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Relationship Id="rId6" Type="http://schemas.openxmlformats.org/officeDocument/2006/relationships/image" Target="../media/image15.jpeg" /><Relationship Id="rId7" Type="http://schemas.openxmlformats.org/officeDocument/2006/relationships/image" Target="../media/image16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17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19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21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2.xml" TargetMode="Interna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22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24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26.jpe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jpe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28.jpe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Relationship Id="rId3" Type="http://schemas.openxmlformats.org/officeDocument/2006/relationships/image" Target="../media/image30.jpe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1.jpe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2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3.jpe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jpe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5.jpeg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jpeg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7.jpeg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38.jpeg" /><Relationship Id="rId5" Type="http://schemas.openxmlformats.org/officeDocument/2006/relationships/hyperlink" Target="http://totalrating.ru/i/10/b_9745zveroboi.jpg" TargetMode="External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9.jpeg" /><Relationship Id="rId3" Type="http://schemas.openxmlformats.org/officeDocument/2006/relationships/image" Target="../media/image40.jpeg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41.jpeg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2.xml" TargetMode="Internal" /><Relationship Id="rId3" Type="http://schemas.openxmlformats.org/officeDocument/2006/relationships/image" Target="../media/image4.jpeg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42.jpeg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3.jpeg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44.jpeg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5.jpeg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45.jpeg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6.jpeg" /><Relationship Id="rId3" Type="http://schemas.openxmlformats.org/officeDocument/2006/relationships/image" Target="../media/image47.jpeg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4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48.jpeg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9.jpeg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5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49.jpeg" /><Relationship Id="rId5" Type="http://schemas.openxmlformats.org/officeDocument/2006/relationships/image" Target="../media/image50.jpeg" /><Relationship Id="rId6" Type="http://schemas.openxmlformats.org/officeDocument/2006/relationships/image" Target="../media/image51.jpeg" /></Relationships>
</file>

<file path=ppt/slides/_rels/slide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6.xml" /><Relationship Id="rId3" Type="http://schemas.openxmlformats.org/officeDocument/2006/relationships/slide" Target="slide2.xml" TargetMode="Internal" /></Relationships>
</file>

<file path=ppt/slides/_rels/slide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7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52.jpeg" /></Relationships>
</file>

<file path=ppt/slides/_rels/slide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8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53.jpeg" /></Relationships>
</file>

<file path=ppt/slides/_rels/slide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4.jpeg" /></Relationships>
</file>

<file path=ppt/slides/_rels/slide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9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55.jpeg" /></Relationships>
</file>

<file path=ppt/slides/_rels/slide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6.jpeg" /></Relationships>
</file>

<file path=ppt/slides/_rels/slide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0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57.jpeg" /></Relationships>
</file>

<file path=ppt/slides/_rels/slide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2.xml" TargetMode="Internal" /></Relationships>
</file>

<file path=ppt/slides/_rels/slide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1.xml" /><Relationship Id="rId3" Type="http://schemas.openxmlformats.org/officeDocument/2006/relationships/slide" Target="slide2.xml" TargetMode="Internal" /></Relationships>
</file>

<file path=ppt/slides/_rels/slide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2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58.jpeg" /></Relationships>
</file>

<file path=ppt/slides/_rels/slide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9.jpeg" /></Relationships>
</file>

<file path=ppt/slides/_rels/slide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3.xml" /><Relationship Id="rId3" Type="http://schemas.openxmlformats.org/officeDocument/2006/relationships/slide" Target="slide2.xml" TargetMode="Internal" /></Relationships>
</file>

<file path=ppt/slides/_rels/slide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0.jpeg" /></Relationships>
</file>

<file path=ppt/slides/_rels/slide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4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61.jpeg" /></Relationships>
</file>

<file path=ppt/slides/_rels/slide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5.xml" /><Relationship Id="rId3" Type="http://schemas.openxmlformats.org/officeDocument/2006/relationships/slide" Target="slide2.xml" TargetMode="Internal" /></Relationships>
</file>

<file path=ppt/slides/_rels/slide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6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62.jpeg" /></Relationships>
</file>

<file path=ppt/slides/_rels/slide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7.xml" /><Relationship Id="rId3" Type="http://schemas.openxmlformats.org/officeDocument/2006/relationships/slide" Target="slide2.xml" TargetMode="Interna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252520" cy="1470025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138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Своя игра</a:t>
            </a:r>
            <a:endParaRPr lang="ru-RU" sz="138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7110" y="3789040"/>
            <a:ext cx="8062664" cy="966782"/>
          </a:xfrm>
        </p:spPr>
        <p:txBody>
          <a:bodyPr>
            <a:noAutofit/>
          </a:bodyPr>
          <a:lstStyle/>
          <a:p>
            <a:r>
              <a:rPr lang="ru-RU" sz="2800" smtClean="0">
                <a:solidFill>
                  <a:schemeClr val="bg1"/>
                </a:solidFill>
              </a:rPr>
              <a:t>Журавлева Светлана Сергеевна, учитель начальных классов МАОУ СОШ №142, п. Горный Щит, Чкаловского района, Свердловской области.</a:t>
            </a:r>
            <a:endParaRPr lang="ru-RU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Математика 400</a:t>
            </a:r>
            <a:endParaRPr lang="ru-RU" sz="60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4800" b="1" smtClean="0">
                <a:solidFill>
                  <a:schemeClr val="bg1"/>
                </a:solidFill>
              </a:rPr>
              <a:t> 12 килограммов</a:t>
            </a:r>
          </a:p>
          <a:p>
            <a:pPr>
              <a:buNone/>
            </a:pPr>
            <a:endParaRPr lang="ru-RU" sz="4800">
              <a:solidFill>
                <a:schemeClr val="bg1"/>
              </a:solidFill>
            </a:endParaRPr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Математика 500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401080" cy="4268799"/>
          </a:xfrm>
        </p:spPr>
        <p:txBody>
          <a:bodyPr>
            <a:normAutofit/>
          </a:bodyPr>
          <a:lstStyle/>
          <a:p>
            <a:pPr algn="ctr">
              <a:buNone/>
            </a:pPr>
            <a:br>
              <a:rPr lang="ru-RU" sz="4000" smtClean="0">
                <a:solidFill>
                  <a:schemeClr val="bg1"/>
                </a:solidFill>
              </a:rPr>
            </a:b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2786058"/>
            <a:ext cx="2571750" cy="3571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2001026" y="4571214"/>
            <a:ext cx="3571106" cy="79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>
            <a:off x="3143240" y="5786454"/>
            <a:ext cx="2571768" cy="79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57158" y="1285860"/>
            <a:ext cx="8786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Как провести 1 отрезок, чтобы прямоугольников стало вдвое больше?</a:t>
            </a:r>
            <a:endParaRPr lang="ru-RU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Математика 500</a:t>
            </a:r>
            <a:endParaRPr lang="ru-RU" sz="6000"/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1857364"/>
            <a:ext cx="2571750" cy="3571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1858150" y="3642520"/>
            <a:ext cx="3571106" cy="79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3000364" y="4714884"/>
            <a:ext cx="2571768" cy="79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>
            <a:off x="3000364" y="3214686"/>
            <a:ext cx="2571768" cy="79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Математика 600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401080" cy="42687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Какую геометрическую фигуру носят на голове мужчины?</a:t>
            </a:r>
          </a:p>
          <a:p>
            <a:pPr algn="ctr">
              <a:buNone/>
            </a:pPr>
            <a:br>
              <a:rPr lang="ru-RU" sz="4000" smtClean="0">
                <a:solidFill>
                  <a:schemeClr val="bg1"/>
                </a:solidFill>
              </a:rPr>
            </a:b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Математика 600</a:t>
            </a:r>
            <a:endParaRPr lang="ru-RU" sz="60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4800" b="1" smtClean="0">
                <a:solidFill>
                  <a:schemeClr val="bg1"/>
                </a:solidFill>
              </a:rPr>
              <a:t> Цилиндр</a:t>
            </a:r>
          </a:p>
          <a:p>
            <a:pPr>
              <a:buNone/>
            </a:pPr>
            <a:endParaRPr lang="ru-RU" sz="4800">
              <a:solidFill>
                <a:schemeClr val="bg1"/>
              </a:solidFill>
            </a:endParaRPr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http://st03.kakprosto.ru/images/article/2011/10/6/1_52550589ce21f52550589ce26f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7158" y="3000372"/>
            <a:ext cx="3462722" cy="2714644"/>
          </a:xfrm>
          <a:prstGeom prst="rect">
            <a:avLst/>
          </a:prstGeom>
          <a:noFill/>
        </p:spPr>
      </p:pic>
      <p:pic>
        <p:nvPicPr>
          <p:cNvPr id="1028" name="Picture 4" descr="http://belmathematics.by/images/teorija/cilindr3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214810" y="2786058"/>
            <a:ext cx="238125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Математика 700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401080" cy="4268799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ru-RU" sz="4000" b="1" smtClean="0">
                <a:solidFill>
                  <a:schemeClr val="bg1"/>
                </a:solidFill>
              </a:rPr>
              <a:t>На могиле этого великого математика был установлен памятник с изображением шара и описанного  около него цилиндра. Спустя почти       200 лет  по этому чертежу нашли его могилу.</a:t>
            </a:r>
          </a:p>
          <a:p>
            <a:pPr algn="ctr">
              <a:buNone/>
            </a:pPr>
            <a:br>
              <a:rPr lang="ru-RU" sz="4000" smtClean="0">
                <a:solidFill>
                  <a:schemeClr val="bg1"/>
                </a:solidFill>
              </a:rPr>
            </a:b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Математика 700</a:t>
            </a:r>
            <a:endParaRPr lang="ru-RU" sz="60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4800" b="1" smtClean="0">
                <a:solidFill>
                  <a:schemeClr val="bg1"/>
                </a:solidFill>
              </a:rPr>
              <a:t> Архимед</a:t>
            </a:r>
          </a:p>
          <a:p>
            <a:pPr>
              <a:buNone/>
            </a:pPr>
            <a:endParaRPr lang="ru-RU" sz="4800">
              <a:solidFill>
                <a:schemeClr val="bg1"/>
              </a:solidFill>
            </a:endParaRPr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7072330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1746" name="Picture 2" descr="http://www.lalique-travel.ru/engine/doc_images/sic_sirac_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3214686"/>
            <a:ext cx="4797736" cy="3195635"/>
          </a:xfrm>
          <a:prstGeom prst="rect">
            <a:avLst/>
          </a:prstGeom>
          <a:noFill/>
        </p:spPr>
      </p:pic>
      <p:pic>
        <p:nvPicPr>
          <p:cNvPr id="31748" name="Picture 4" descr="http://www.tutoronline.ru/media/95073/arhimed1_231x340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00628" y="1285860"/>
            <a:ext cx="2628903" cy="38693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Математика 800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401080" cy="42687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Прабабушка цифры?</a:t>
            </a:r>
          </a:p>
          <a:p>
            <a:pPr algn="ctr">
              <a:buNone/>
            </a:pPr>
            <a:br>
              <a:rPr lang="ru-RU" sz="4000" smtClean="0">
                <a:solidFill>
                  <a:schemeClr val="bg1"/>
                </a:solidFill>
              </a:rPr>
            </a:b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Математика 800</a:t>
            </a:r>
            <a:endParaRPr lang="ru-RU" sz="60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1643074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4800" b="1" smtClean="0">
                <a:solidFill>
                  <a:schemeClr val="bg1"/>
                </a:solidFill>
              </a:rPr>
              <a:t> Зарубка</a:t>
            </a:r>
          </a:p>
          <a:p>
            <a:pPr>
              <a:buNone/>
            </a:pPr>
            <a:endParaRPr lang="ru-RU" sz="4800">
              <a:solidFill>
                <a:schemeClr val="bg1"/>
              </a:solidFill>
            </a:endParaRPr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 descr="з"/>
          <p:cNvPicPr>
            <a:picLocks noChangeAspect="1" noChangeArrowheads="1"/>
          </p:cNvPicPr>
          <p:nvPr/>
        </p:nvPicPr>
        <p:blipFill>
          <a:blip r:embed="rId3"/>
          <a:srcRect l="40176"/>
          <a:stretch>
            <a:fillRect/>
          </a:stretch>
        </p:blipFill>
        <p:spPr bwMode="auto">
          <a:xfrm>
            <a:off x="1428728" y="2819632"/>
            <a:ext cx="4005265" cy="3628791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dissolve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Математика 900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401080" cy="43402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smtClean="0">
                <a:solidFill>
                  <a:schemeClr val="bg1"/>
                </a:solidFill>
              </a:rPr>
              <a:t> Разгадать ребус</a:t>
            </a: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6" descr="C:\Documents and Settings\Admin\Рабочий стол\ДИАГОНАЛЬ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8728" y="2786058"/>
            <a:ext cx="6003925" cy="23431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dissolve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785794"/>
            <a:ext cx="3071802" cy="646331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Математика</a:t>
            </a:r>
            <a:endParaRPr lang="ru-RU" sz="3600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500174"/>
            <a:ext cx="3071802" cy="646331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Русский язык</a:t>
            </a:r>
            <a:endParaRPr lang="ru-RU" sz="3600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214554"/>
            <a:ext cx="3071802" cy="1200329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Окружающий мир</a:t>
            </a:r>
            <a:endParaRPr lang="ru-RU" sz="3600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500438"/>
            <a:ext cx="3071802" cy="646331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Литература</a:t>
            </a:r>
            <a:endParaRPr lang="ru-RU" sz="3600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4214818"/>
            <a:ext cx="3071802" cy="646331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Искусство</a:t>
            </a:r>
            <a:endParaRPr lang="ru-RU" sz="3600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Прямоугольник 16">
            <a:hlinkClick r:id="rId2" action="ppaction://hlinksldjump"/>
          </p:cNvPr>
          <p:cNvSpPr/>
          <p:nvPr/>
        </p:nvSpPr>
        <p:spPr>
          <a:xfrm>
            <a:off x="3131840" y="908720"/>
            <a:ext cx="642942" cy="42862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100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62" name="Прямоугольник 61">
            <a:hlinkClick r:id="rId3" action="ppaction://hlinksldjump"/>
          </p:cNvPr>
          <p:cNvSpPr/>
          <p:nvPr/>
        </p:nvSpPr>
        <p:spPr>
          <a:xfrm>
            <a:off x="3779912" y="905300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200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63" name="Прямоугольник 62">
            <a:hlinkClick r:id="rId4" action="ppaction://hlinksldjump"/>
          </p:cNvPr>
          <p:cNvSpPr/>
          <p:nvPr/>
        </p:nvSpPr>
        <p:spPr>
          <a:xfrm>
            <a:off x="4427984" y="905300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300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64" name="Прямоугольник 63">
            <a:hlinkClick r:id="rId5" action="ppaction://hlinksldjump"/>
          </p:cNvPr>
          <p:cNvSpPr/>
          <p:nvPr/>
        </p:nvSpPr>
        <p:spPr>
          <a:xfrm>
            <a:off x="5076056" y="905300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400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65" name="Прямоугольник 64">
            <a:hlinkClick r:id="rId6" action="ppaction://hlinksldjump"/>
          </p:cNvPr>
          <p:cNvSpPr/>
          <p:nvPr/>
        </p:nvSpPr>
        <p:spPr>
          <a:xfrm>
            <a:off x="5724128" y="905300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500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66" name="Прямоугольник 65">
            <a:hlinkClick r:id="rId7" action="ppaction://hlinksldjump"/>
          </p:cNvPr>
          <p:cNvSpPr/>
          <p:nvPr/>
        </p:nvSpPr>
        <p:spPr>
          <a:xfrm>
            <a:off x="6372200" y="905300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600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67" name="Прямоугольник 66">
            <a:hlinkClick r:id="rId8" action="ppaction://hlinksldjump"/>
          </p:cNvPr>
          <p:cNvSpPr/>
          <p:nvPr/>
        </p:nvSpPr>
        <p:spPr>
          <a:xfrm>
            <a:off x="7020272" y="905300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700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68" name="Прямоугольник 67">
            <a:hlinkClick r:id="rId9" action="ppaction://hlinksldjump"/>
          </p:cNvPr>
          <p:cNvSpPr/>
          <p:nvPr/>
        </p:nvSpPr>
        <p:spPr>
          <a:xfrm>
            <a:off x="7668344" y="905300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800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69" name="Прямоугольник 68">
            <a:hlinkClick r:id="rId10" action="ppaction://hlinksldjump"/>
          </p:cNvPr>
          <p:cNvSpPr/>
          <p:nvPr/>
        </p:nvSpPr>
        <p:spPr>
          <a:xfrm>
            <a:off x="8316416" y="905300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900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78" name="Прямоугольник 77">
            <a:hlinkClick r:id="rId11" action="ppaction://hlinksldjump"/>
          </p:cNvPr>
          <p:cNvSpPr/>
          <p:nvPr/>
        </p:nvSpPr>
        <p:spPr>
          <a:xfrm>
            <a:off x="3131840" y="1632220"/>
            <a:ext cx="642942" cy="42862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100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79" name="Прямоугольник 78">
            <a:hlinkClick r:id="rId12" action="ppaction://hlinksldjump"/>
          </p:cNvPr>
          <p:cNvSpPr/>
          <p:nvPr/>
        </p:nvSpPr>
        <p:spPr>
          <a:xfrm>
            <a:off x="3779912" y="1628800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200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80" name="Прямоугольник 79">
            <a:hlinkClick r:id="rId13" action="ppaction://hlinksldjump"/>
          </p:cNvPr>
          <p:cNvSpPr/>
          <p:nvPr/>
        </p:nvSpPr>
        <p:spPr>
          <a:xfrm>
            <a:off x="4427984" y="1628800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300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81" name="Прямоугольник 80">
            <a:hlinkClick r:id="rId14" action="ppaction://hlinksldjump"/>
          </p:cNvPr>
          <p:cNvSpPr/>
          <p:nvPr/>
        </p:nvSpPr>
        <p:spPr>
          <a:xfrm>
            <a:off x="5076056" y="1628800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400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82" name="Прямоугольник 81">
            <a:hlinkClick r:id="rId15" action="ppaction://hlinksldjump"/>
          </p:cNvPr>
          <p:cNvSpPr/>
          <p:nvPr/>
        </p:nvSpPr>
        <p:spPr>
          <a:xfrm>
            <a:off x="5724128" y="1628800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500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83" name="Прямоугольник 82">
            <a:hlinkClick r:id="rId16" action="ppaction://hlinksldjump"/>
          </p:cNvPr>
          <p:cNvSpPr/>
          <p:nvPr/>
        </p:nvSpPr>
        <p:spPr>
          <a:xfrm>
            <a:off x="6372200" y="1628800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600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84" name="Прямоугольник 83">
            <a:hlinkClick r:id="rId17" action="ppaction://hlinksldjump"/>
          </p:cNvPr>
          <p:cNvSpPr/>
          <p:nvPr/>
        </p:nvSpPr>
        <p:spPr>
          <a:xfrm>
            <a:off x="7020272" y="1628800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700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85" name="Прямоугольник 84">
            <a:hlinkClick r:id="rId18" action="ppaction://hlinksldjump"/>
          </p:cNvPr>
          <p:cNvSpPr/>
          <p:nvPr/>
        </p:nvSpPr>
        <p:spPr>
          <a:xfrm>
            <a:off x="7668344" y="1628800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800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86" name="Прямоугольник 85">
            <a:hlinkClick r:id="rId19" action="ppaction://hlinksldjump"/>
          </p:cNvPr>
          <p:cNvSpPr/>
          <p:nvPr/>
        </p:nvSpPr>
        <p:spPr>
          <a:xfrm>
            <a:off x="8316416" y="1628800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900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87" name="Прямоугольник 86">
            <a:hlinkClick r:id="rId20" action="ppaction://hlinksldjump"/>
          </p:cNvPr>
          <p:cNvSpPr/>
          <p:nvPr/>
        </p:nvSpPr>
        <p:spPr>
          <a:xfrm>
            <a:off x="3131840" y="2568324"/>
            <a:ext cx="642942" cy="42862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100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88" name="Прямоугольник 87">
            <a:hlinkClick r:id="rId21" action="ppaction://hlinksldjump"/>
          </p:cNvPr>
          <p:cNvSpPr/>
          <p:nvPr/>
        </p:nvSpPr>
        <p:spPr>
          <a:xfrm>
            <a:off x="3779912" y="2564904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200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89" name="Прямоугольник 88">
            <a:hlinkClick r:id="rId22" action="ppaction://hlinksldjump"/>
          </p:cNvPr>
          <p:cNvSpPr/>
          <p:nvPr/>
        </p:nvSpPr>
        <p:spPr>
          <a:xfrm>
            <a:off x="4427984" y="2564904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300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90" name="Прямоугольник 89">
            <a:hlinkClick r:id="rId23" action="ppaction://hlinksldjump"/>
          </p:cNvPr>
          <p:cNvSpPr/>
          <p:nvPr/>
        </p:nvSpPr>
        <p:spPr>
          <a:xfrm>
            <a:off x="5076056" y="2564904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400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91" name="Прямоугольник 90">
            <a:hlinkClick r:id="rId24" action="ppaction://hlinksldjump"/>
          </p:cNvPr>
          <p:cNvSpPr/>
          <p:nvPr/>
        </p:nvSpPr>
        <p:spPr>
          <a:xfrm>
            <a:off x="5724128" y="2564904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500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92" name="Прямоугольник 91">
            <a:hlinkClick r:id="rId25" action="ppaction://hlinksldjump"/>
          </p:cNvPr>
          <p:cNvSpPr/>
          <p:nvPr/>
        </p:nvSpPr>
        <p:spPr>
          <a:xfrm>
            <a:off x="6372200" y="2564904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600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93" name="Прямоугольник 92">
            <a:hlinkClick r:id="rId26" action="ppaction://hlinksldjump"/>
          </p:cNvPr>
          <p:cNvSpPr/>
          <p:nvPr/>
        </p:nvSpPr>
        <p:spPr>
          <a:xfrm>
            <a:off x="7020272" y="2564904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700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94" name="Прямоугольник 93">
            <a:hlinkClick r:id="rId27" action="ppaction://hlinksldjump"/>
          </p:cNvPr>
          <p:cNvSpPr/>
          <p:nvPr/>
        </p:nvSpPr>
        <p:spPr>
          <a:xfrm>
            <a:off x="7668344" y="2564904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800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95" name="Прямоугольник 94">
            <a:hlinkClick r:id="rId28" action="ppaction://hlinksldjump"/>
          </p:cNvPr>
          <p:cNvSpPr/>
          <p:nvPr/>
        </p:nvSpPr>
        <p:spPr>
          <a:xfrm>
            <a:off x="8316416" y="2564904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900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96" name="Прямоугольник 95">
            <a:hlinkClick r:id="rId29" action="ppaction://hlinksldjump"/>
          </p:cNvPr>
          <p:cNvSpPr/>
          <p:nvPr/>
        </p:nvSpPr>
        <p:spPr>
          <a:xfrm>
            <a:off x="3131840" y="3648444"/>
            <a:ext cx="642942" cy="42862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100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97" name="Прямоугольник 96">
            <a:hlinkClick r:id="rId30" action="ppaction://hlinksldjump"/>
          </p:cNvPr>
          <p:cNvSpPr/>
          <p:nvPr/>
        </p:nvSpPr>
        <p:spPr>
          <a:xfrm>
            <a:off x="3779912" y="3645024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200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98" name="Прямоугольник 97">
            <a:hlinkClick r:id="rId31" action="ppaction://hlinksldjump"/>
          </p:cNvPr>
          <p:cNvSpPr/>
          <p:nvPr/>
        </p:nvSpPr>
        <p:spPr>
          <a:xfrm>
            <a:off x="4427984" y="3645024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300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99" name="Прямоугольник 98">
            <a:hlinkClick r:id="rId32" action="ppaction://hlinksldjump"/>
          </p:cNvPr>
          <p:cNvSpPr/>
          <p:nvPr/>
        </p:nvSpPr>
        <p:spPr>
          <a:xfrm>
            <a:off x="5076056" y="3645024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400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100" name="Прямоугольник 99">
            <a:hlinkClick r:id="rId33" action="ppaction://hlinksldjump"/>
          </p:cNvPr>
          <p:cNvSpPr/>
          <p:nvPr/>
        </p:nvSpPr>
        <p:spPr>
          <a:xfrm>
            <a:off x="5724128" y="3645024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500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101" name="Прямоугольник 100">
            <a:hlinkClick r:id="rId34" action="ppaction://hlinksldjump"/>
          </p:cNvPr>
          <p:cNvSpPr/>
          <p:nvPr/>
        </p:nvSpPr>
        <p:spPr>
          <a:xfrm>
            <a:off x="6372200" y="3645024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600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102" name="Прямоугольник 101">
            <a:hlinkClick r:id="rId35" action="ppaction://hlinksldjump"/>
          </p:cNvPr>
          <p:cNvSpPr/>
          <p:nvPr/>
        </p:nvSpPr>
        <p:spPr>
          <a:xfrm>
            <a:off x="7020272" y="3645024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700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103" name="Прямоугольник 102">
            <a:hlinkClick r:id="rId36" action="ppaction://hlinksldjump"/>
          </p:cNvPr>
          <p:cNvSpPr/>
          <p:nvPr/>
        </p:nvSpPr>
        <p:spPr>
          <a:xfrm>
            <a:off x="7668344" y="3645024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800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104" name="Прямоугольник 103">
            <a:hlinkClick r:id="rId37" action="ppaction://hlinksldjump"/>
          </p:cNvPr>
          <p:cNvSpPr/>
          <p:nvPr/>
        </p:nvSpPr>
        <p:spPr>
          <a:xfrm>
            <a:off x="8316416" y="3645024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900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105" name="Прямоугольник 104">
            <a:hlinkClick r:id="rId38" action="ppaction://hlinksldjump"/>
          </p:cNvPr>
          <p:cNvSpPr/>
          <p:nvPr/>
        </p:nvSpPr>
        <p:spPr>
          <a:xfrm>
            <a:off x="3131840" y="4296516"/>
            <a:ext cx="642942" cy="42862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100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106" name="Прямоугольник 105">
            <a:hlinkClick r:id="rId39" action="ppaction://hlinksldjump"/>
          </p:cNvPr>
          <p:cNvSpPr/>
          <p:nvPr/>
        </p:nvSpPr>
        <p:spPr>
          <a:xfrm>
            <a:off x="3779912" y="4293096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200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108" name="Прямоугольник 107">
            <a:hlinkClick r:id="rId40" action="ppaction://hlinksldjump"/>
          </p:cNvPr>
          <p:cNvSpPr/>
          <p:nvPr/>
        </p:nvSpPr>
        <p:spPr>
          <a:xfrm>
            <a:off x="5076056" y="4293096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400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109" name="Прямоугольник 108">
            <a:hlinkClick r:id="rId41" action="ppaction://hlinksldjump"/>
          </p:cNvPr>
          <p:cNvSpPr/>
          <p:nvPr/>
        </p:nvSpPr>
        <p:spPr>
          <a:xfrm>
            <a:off x="5724128" y="4293096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500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110" name="Прямоугольник 109">
            <a:hlinkClick r:id="rId42" action="ppaction://hlinksldjump"/>
          </p:cNvPr>
          <p:cNvSpPr/>
          <p:nvPr/>
        </p:nvSpPr>
        <p:spPr>
          <a:xfrm>
            <a:off x="6372200" y="4293096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600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111" name="Прямоугольник 110">
            <a:hlinkClick r:id="rId43" action="ppaction://hlinksldjump"/>
          </p:cNvPr>
          <p:cNvSpPr/>
          <p:nvPr/>
        </p:nvSpPr>
        <p:spPr>
          <a:xfrm>
            <a:off x="7020272" y="4293096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700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112" name="Прямоугольник 111">
            <a:hlinkClick r:id="rId44" action="ppaction://hlinksldjump"/>
          </p:cNvPr>
          <p:cNvSpPr/>
          <p:nvPr/>
        </p:nvSpPr>
        <p:spPr>
          <a:xfrm>
            <a:off x="7668344" y="4293096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800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113" name="Прямоугольник 112">
            <a:hlinkClick r:id="rId45" action="ppaction://hlinksldjump"/>
          </p:cNvPr>
          <p:cNvSpPr/>
          <p:nvPr/>
        </p:nvSpPr>
        <p:spPr>
          <a:xfrm>
            <a:off x="8316416" y="4293096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900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107" name="Прямоугольник 106">
            <a:hlinkClick r:id="rId46" action="ppaction://hlinksldjump"/>
          </p:cNvPr>
          <p:cNvSpPr/>
          <p:nvPr/>
        </p:nvSpPr>
        <p:spPr>
          <a:xfrm>
            <a:off x="4427984" y="4293096"/>
            <a:ext cx="642942" cy="43546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rgbClr val="002060"/>
                </a:solidFill>
              </a:rPr>
              <a:t>300</a:t>
            </a:r>
            <a:endParaRPr lang="ru-RU" sz="20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 nodeType="clickPar">
                      <p:stCondLst>
                        <p:cond delay="0"/>
                      </p:stCondLst>
                      <p:childTnLst>
                        <p:par>
                          <p:cTn id="2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 nodeType="clickPar">
                      <p:stCondLst>
                        <p:cond delay="0"/>
                      </p:stCondLst>
                      <p:childTnLst>
                        <p:par>
                          <p:cTn id="20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20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 nodeType="clickPar">
                      <p:stCondLst>
                        <p:cond delay="0"/>
                      </p:stCondLst>
                      <p:childTnLst>
                        <p:par>
                          <p:cTn id="2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 nodeType="clickPar">
                      <p:stCondLst>
                        <p:cond delay="0"/>
                      </p:stCondLst>
                      <p:childTnLst>
                        <p:par>
                          <p:cTn id="2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 nodeType="clickPar">
                      <p:stCondLst>
                        <p:cond delay="0"/>
                      </p:stCondLst>
                      <p:childTnLst>
                        <p:par>
                          <p:cTn id="2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23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 nodeType="clickPar">
                      <p:stCondLst>
                        <p:cond delay="0"/>
                      </p:stCondLst>
                      <p:childTnLst>
                        <p:par>
                          <p:cTn id="2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 nodeType="clickPar">
                      <p:stCondLst>
                        <p:cond delay="0"/>
                      </p:stCondLst>
                      <p:childTnLst>
                        <p:par>
                          <p:cTn id="2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 nodeType="clickPar">
                      <p:stCondLst>
                        <p:cond delay="0"/>
                      </p:stCondLst>
                      <p:childTnLst>
                        <p:par>
                          <p:cTn id="2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25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 nodeType="clickPar">
                      <p:stCondLst>
                        <p:cond delay="0"/>
                      </p:stCondLst>
                      <p:childTnLst>
                        <p:par>
                          <p:cTn id="2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27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 nodeType="clickPar">
                      <p:stCondLst>
                        <p:cond delay="0"/>
                      </p:stCondLst>
                      <p:childTnLst>
                        <p:par>
                          <p:cTn id="2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 nodeType="clickPar">
                      <p:stCondLst>
                        <p:cond delay="0"/>
                      </p:stCondLst>
                      <p:childTnLst>
                        <p:par>
                          <p:cTn id="2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 nodeType="clickPar">
                      <p:stCondLst>
                        <p:cond delay="0"/>
                      </p:stCondLst>
                      <p:childTnLst>
                        <p:par>
                          <p:cTn id="2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29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 nodeType="clickPar">
                      <p:stCondLst>
                        <p:cond delay="0"/>
                      </p:stCondLst>
                      <p:childTnLst>
                        <p:par>
                          <p:cTn id="29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30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 nodeType="clickPar">
                      <p:stCondLst>
                        <p:cond delay="0"/>
                      </p:stCondLst>
                      <p:childTnLst>
                        <p:par>
                          <p:cTn id="3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 nodeType="clickPar">
                      <p:stCondLst>
                        <p:cond delay="0"/>
                      </p:stCondLst>
                      <p:childTnLst>
                        <p:par>
                          <p:cTn id="3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mph" presetSubtype="2" fill="hold" nodeType="clickEffect">
                                  <p:childTnLst>
                                    <p:animClr clrSpc="rgb" dir="cw">
                                      <p:cBhvr>
                                        <p:cTn id="3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D11"/>
                                      </p:to>
                                    </p:animClr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Математика 900</a:t>
            </a:r>
            <a:endParaRPr lang="ru-RU" sz="60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4800" b="1" smtClean="0">
                <a:solidFill>
                  <a:schemeClr val="bg1"/>
                </a:solidFill>
              </a:rPr>
              <a:t>Диагональ</a:t>
            </a:r>
          </a:p>
          <a:p>
            <a:pPr>
              <a:buNone/>
            </a:pPr>
            <a:endParaRPr lang="ru-RU" sz="4800">
              <a:solidFill>
                <a:schemeClr val="bg1"/>
              </a:solidFill>
            </a:endParaRPr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Русский язык 100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401080" cy="43402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Именно это является наименьшей единицей устной речи.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Русский язык 100</a:t>
            </a:r>
            <a:endParaRPr lang="ru-RU" sz="60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4800" b="1" smtClean="0">
                <a:solidFill>
                  <a:schemeClr val="bg1"/>
                </a:solidFill>
              </a:rPr>
              <a:t>Звук.</a:t>
            </a:r>
          </a:p>
          <a:p>
            <a:pPr>
              <a:buNone/>
            </a:pPr>
            <a:endParaRPr lang="ru-RU" sz="4800">
              <a:solidFill>
                <a:schemeClr val="bg1"/>
              </a:solidFill>
            </a:endParaRPr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Русский язык 200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401080" cy="43402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smtClean="0">
                <a:solidFill>
                  <a:schemeClr val="bg1"/>
                </a:solidFill>
              </a:rPr>
              <a:t> </a:t>
            </a:r>
            <a:r>
              <a:rPr lang="ru-RU" sz="4000" b="1" smtClean="0">
                <a:solidFill>
                  <a:schemeClr val="bg1"/>
                </a:solidFill>
              </a:rPr>
              <a:t>Эта часть слова служит для образования форм слова</a:t>
            </a:r>
            <a:r>
              <a:rPr lang="ru-RU" sz="4000" b="1" i="1" smtClean="0">
                <a:solidFill>
                  <a:schemeClr val="bg1"/>
                </a:solidFill>
              </a:rPr>
              <a:t>.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Русский язык 200</a:t>
            </a:r>
            <a:endParaRPr lang="ru-RU" sz="60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4800" b="1" smtClean="0">
                <a:solidFill>
                  <a:schemeClr val="bg1"/>
                </a:solidFill>
              </a:rPr>
              <a:t>Окончание. </a:t>
            </a:r>
          </a:p>
          <a:p>
            <a:pPr>
              <a:buNone/>
            </a:pPr>
            <a:endParaRPr lang="ru-RU" sz="4800">
              <a:solidFill>
                <a:schemeClr val="bg1"/>
              </a:solidFill>
            </a:endParaRPr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Русский язык 300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401080" cy="43402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Так называются слова, одинаково произносящиеся и пишущиеся, но имеющие разное лексическое значение</a:t>
            </a:r>
            <a:r>
              <a:rPr lang="ru-RU" sz="4000" b="1" i="1" smtClean="0">
                <a:solidFill>
                  <a:schemeClr val="bg1"/>
                </a:solidFill>
              </a:rPr>
              <a:t>. 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Русский язык 300</a:t>
            </a:r>
            <a:endParaRPr lang="ru-RU" sz="60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4800" b="1" smtClean="0">
                <a:solidFill>
                  <a:schemeClr val="bg1"/>
                </a:solidFill>
              </a:rPr>
              <a:t>Омонимы.</a:t>
            </a:r>
            <a:endParaRPr lang="ru-RU" sz="4800" b="1">
              <a:solidFill>
                <a:schemeClr val="bg1"/>
              </a:solidFill>
            </a:endParaRPr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Русский язык 400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401080" cy="43402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smtClean="0">
                <a:solidFill>
                  <a:schemeClr val="bg1"/>
                </a:solidFill>
              </a:rPr>
              <a:t> </a:t>
            </a:r>
            <a:r>
              <a:rPr lang="ru-RU" sz="4000" b="1" smtClean="0">
                <a:solidFill>
                  <a:schemeClr val="bg1"/>
                </a:solidFill>
              </a:rPr>
              <a:t>Этим условным знаком обозначается...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8434" name="Picture 2" descr="http://d3mlntcv38ck9k.cloudfront.net/content/konspekt_image/13839/411a8d732107e3666e14261f51fea0f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71800" y="3573016"/>
            <a:ext cx="2152650" cy="25717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Русский язык 400</a:t>
            </a:r>
            <a:endParaRPr lang="ru-RU" sz="60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4800" b="1" smtClean="0">
                <a:solidFill>
                  <a:schemeClr val="bg1"/>
                </a:solidFill>
              </a:rPr>
              <a:t>Суффикс.</a:t>
            </a:r>
            <a:endParaRPr lang="ru-RU" sz="4800" b="1">
              <a:solidFill>
                <a:schemeClr val="bg1"/>
              </a:solidFill>
            </a:endParaRPr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Русский язык 500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401080" cy="43402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smtClean="0">
                <a:solidFill>
                  <a:schemeClr val="bg1"/>
                </a:solidFill>
              </a:rPr>
              <a:t> </a:t>
            </a:r>
            <a:r>
              <a:rPr lang="ru-RU" sz="4000" b="1" smtClean="0">
                <a:solidFill>
                  <a:schemeClr val="bg1"/>
                </a:solidFill>
              </a:rPr>
              <a:t>Благодаря этим монахам русские и прочие народы с 863 года имеют возможность передавать информацию в письменном виде. Кто эти люди и что они изобрели?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Математика 100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401080" cy="4268799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Как называется год, в котором 366 дней?  </a:t>
            </a:r>
            <a:br>
              <a:rPr lang="ru-RU" sz="4000" smtClean="0">
                <a:solidFill>
                  <a:schemeClr val="bg1"/>
                </a:solidFill>
              </a:rPr>
            </a:b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290" name="Picture 2" descr="http://girlsschool.ru/wp-content/uploads/2015/09/fevral-2016-150x15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5786" y="3429000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Русский язык 500</a:t>
            </a:r>
            <a:endParaRPr lang="ru-RU" sz="60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340768"/>
            <a:ext cx="3826768" cy="426879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4800" b="1" smtClean="0">
                <a:solidFill>
                  <a:schemeClr val="bg1"/>
                </a:solidFill>
              </a:rPr>
              <a:t>Кирилл и Мефодий создатели азбуки - кириллицы</a:t>
            </a:r>
          </a:p>
          <a:p>
            <a:pPr>
              <a:buNone/>
            </a:pPr>
            <a:endParaRPr lang="ru-RU" sz="4800">
              <a:solidFill>
                <a:schemeClr val="bg1"/>
              </a:solidFill>
            </a:endParaRPr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338" name="Picture 2" descr="http://cdn.shopify.com/s/files/1/0494/6593/files/Kyrill_26Method.jpg?1104874591524141940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11560" y="1484784"/>
            <a:ext cx="3848666" cy="47907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Русский язык 600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401080" cy="43402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Какие гласные могут обозначать и один звук и два звука?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Русский язык 600</a:t>
            </a:r>
            <a:endParaRPr lang="ru-RU" sz="60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26879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4800" b="1" smtClean="0">
                <a:solidFill>
                  <a:schemeClr val="bg1"/>
                </a:solidFill>
              </a:rPr>
              <a:t> Е, Ё, Ю, Я.</a:t>
            </a:r>
          </a:p>
          <a:p>
            <a:pPr>
              <a:buNone/>
            </a:pPr>
            <a:endParaRPr lang="ru-RU" sz="4800">
              <a:solidFill>
                <a:schemeClr val="bg1"/>
              </a:solidFill>
            </a:endParaRPr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8" name="Picture 4" descr="http://img-fotki.yandex.ru/get/6103/130884706.e/0_6a518_f85ba3d7_ori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43808" y="3789040"/>
            <a:ext cx="2204864" cy="2204864"/>
          </a:xfrm>
          <a:prstGeom prst="rect">
            <a:avLst/>
          </a:prstGeom>
          <a:noFill/>
        </p:spPr>
      </p:pic>
      <p:pic>
        <p:nvPicPr>
          <p:cNvPr id="11270" name="Picture 6" descr="http://3.bp.blogspot.com/-EA4vlVxUHp0/UxrSMSaqPTI/AAAAAAAA3CA/l5TXy1tzRzk/s1600/0_5dc67_fa4a7122_XXL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644008" y="1412776"/>
            <a:ext cx="2376263" cy="2376264"/>
          </a:xfrm>
          <a:prstGeom prst="rect">
            <a:avLst/>
          </a:prstGeom>
          <a:noFill/>
        </p:spPr>
      </p:pic>
      <p:pic>
        <p:nvPicPr>
          <p:cNvPr id="11272" name="Picture 8" descr="http://cheapcarinsuranceonline.info/photo/56b480b7332b4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020272" y="2492896"/>
            <a:ext cx="1979712" cy="1979712"/>
          </a:xfrm>
          <a:prstGeom prst="rect">
            <a:avLst/>
          </a:prstGeom>
          <a:noFill/>
        </p:spPr>
      </p:pic>
      <p:pic>
        <p:nvPicPr>
          <p:cNvPr id="10" name="Picture 10" descr="http://www.solnishko10.caduk.ru/images/7.pn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79512" y="2348880"/>
            <a:ext cx="2484510" cy="24845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Русский язык 700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401080" cy="43402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smtClean="0">
                <a:solidFill>
                  <a:schemeClr val="bg1"/>
                </a:solidFill>
              </a:rPr>
              <a:t> </a:t>
            </a:r>
            <a:r>
              <a:rPr lang="ru-RU" sz="4000" b="1" smtClean="0">
                <a:solidFill>
                  <a:schemeClr val="bg1"/>
                </a:solidFill>
              </a:rPr>
              <a:t>Определить род и склонение существительного дядя.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 descr="https://menopausebeforepuberty.files.wordpress.com/2014/04/uncle-jack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71600" y="3284984"/>
            <a:ext cx="3905250" cy="32575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Русский язык 700</a:t>
            </a:r>
            <a:endParaRPr lang="ru-RU" sz="60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26879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4800" b="1" smtClean="0">
                <a:solidFill>
                  <a:schemeClr val="bg1"/>
                </a:solidFill>
              </a:rPr>
              <a:t> Мужской род, 1 склонение.</a:t>
            </a:r>
          </a:p>
          <a:p>
            <a:pPr>
              <a:buNone/>
            </a:pPr>
            <a:endParaRPr lang="ru-RU" sz="4800">
              <a:solidFill>
                <a:schemeClr val="bg1"/>
              </a:solidFill>
            </a:endParaRPr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 descr="https://menopausebeforepuberty.files.wordpress.com/2014/04/uncle-jack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99592" y="3140968"/>
            <a:ext cx="3905250" cy="32575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Русский язык 800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401080" cy="43402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smtClean="0">
                <a:solidFill>
                  <a:schemeClr val="bg1"/>
                </a:solidFill>
              </a:rPr>
              <a:t> </a:t>
            </a:r>
            <a:r>
              <a:rPr lang="ru-RU" sz="4000" b="1" smtClean="0">
                <a:solidFill>
                  <a:schemeClr val="bg1"/>
                </a:solidFill>
              </a:rPr>
              <a:t>Сделайте морфемный разбор слова заросли.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8" name="Picture 4" descr="http://4put.ru/pictures/max/374/115124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1520" y="2924944"/>
            <a:ext cx="6192688" cy="37598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Русский язык 800</a:t>
            </a:r>
            <a:endParaRPr lang="ru-RU" sz="6000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http://speed-downsoft-win.com/data_images/56a818632d8a4.jpg"/>
          <p:cNvPicPr>
            <a:picLocks noChangeAspect="1" noChangeArrowheads="1"/>
          </p:cNvPicPr>
          <p:nvPr/>
        </p:nvPicPr>
        <p:blipFill>
          <a:blip r:embed="rId4"/>
          <a:srcRect l="53558" t="9991" r="9364" b="66696"/>
          <a:stretch>
            <a:fillRect/>
          </a:stretch>
        </p:blipFill>
        <p:spPr bwMode="auto">
          <a:xfrm>
            <a:off x="1187624" y="1988840"/>
            <a:ext cx="6624736" cy="25762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Русский язык 900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43402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Сделайте синтаксический разбор данного предложения: УТРОМ СОЛНЦЕ ОСВЕТИЛО РОДНУЮ ДЕРЕВНЮ. 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http://samlib.ru/img/t/tureckaja_m_j/bojpodwishnej-1/32959373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5576" y="3573016"/>
            <a:ext cx="5040560" cy="31503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Русский язык 900</a:t>
            </a:r>
            <a:endParaRPr lang="ru-RU" sz="6000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http://ru.static.z-dn.net/files/db3/5cab5dbf2f2963a25e81d39bc237af71.png"/>
          <p:cNvPicPr>
            <a:picLocks noChangeAspect="1" noChangeArrowheads="1"/>
          </p:cNvPicPr>
          <p:nvPr/>
        </p:nvPicPr>
        <p:blipFill>
          <a:blip r:embed="rId4"/>
          <a:srcRect t="5908" r="6661" b="17289"/>
          <a:stretch>
            <a:fillRect/>
          </a:stretch>
        </p:blipFill>
        <p:spPr bwMode="auto">
          <a:xfrm>
            <a:off x="395536" y="1556792"/>
            <a:ext cx="8336311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Окружающий мир 100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536504"/>
          </a:xfrm>
        </p:spPr>
        <p:txBody>
          <a:bodyPr>
            <a:normAutofit/>
          </a:bodyPr>
          <a:lstStyle/>
          <a:p>
            <a:pPr algn="ctr">
              <a:spcBef>
                <a:spcPts val="1800"/>
              </a:spcBef>
              <a:spcAft>
                <a:spcPts val="1200"/>
              </a:spcAft>
              <a:buNone/>
            </a:pPr>
            <a:r>
              <a:rPr lang="ru-RU" sz="4000" b="1" smtClean="0">
                <a:solidFill>
                  <a:schemeClr val="bg1"/>
                </a:solidFill>
                <a:cs typeface="Times New Roman" pitchFamily="18" charset="0"/>
              </a:rPr>
              <a:t>Летит птица орёл,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4000" b="1" smtClean="0">
                <a:solidFill>
                  <a:schemeClr val="bg1"/>
                </a:solidFill>
                <a:cs typeface="Times New Roman" pitchFamily="18" charset="0"/>
              </a:rPr>
              <a:t>Несёт в зубах огонь,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4000" b="1" smtClean="0">
                <a:solidFill>
                  <a:schemeClr val="bg1"/>
                </a:solidFill>
                <a:cs typeface="Times New Roman" pitchFamily="18" charset="0"/>
              </a:rPr>
              <a:t>Огненные стрелы пускает,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4000" b="1" smtClean="0">
                <a:solidFill>
                  <a:schemeClr val="bg1"/>
                </a:solidFill>
                <a:cs typeface="Times New Roman" pitchFamily="18" charset="0"/>
              </a:rPr>
              <a:t>Никто её не поймает.</a:t>
            </a:r>
            <a:endParaRPr lang="ru-RU" sz="2000" b="1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Математика 100</a:t>
            </a:r>
            <a:endParaRPr lang="ru-RU" sz="60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mtClean="0">
                <a:solidFill>
                  <a:schemeClr val="bg1"/>
                </a:solidFill>
              </a:rPr>
              <a:t> </a:t>
            </a:r>
            <a:r>
              <a:rPr lang="ru-RU" sz="4400" b="1" smtClean="0">
                <a:solidFill>
                  <a:schemeClr val="bg1"/>
                </a:solidFill>
              </a:rPr>
              <a:t>Високосный</a:t>
            </a:r>
            <a:endParaRPr lang="ru-RU" sz="4800" b="1">
              <a:solidFill>
                <a:schemeClr val="bg1"/>
              </a:solidFill>
            </a:endParaRPr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Окружающий мир 100</a:t>
            </a:r>
            <a:endParaRPr lang="ru-RU" sz="6000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08912" cy="347614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Молния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14338" name="Picture 2" descr="http://vistanews.ru/uploads/posts/2015-09/1443345931_maxresdefault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5576" y="2636912"/>
            <a:ext cx="5184576" cy="390530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Окружающий мир 200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5365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Из каких цветов состоит флаг нашей страны? И в каком порядке они располагаются?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3972" name="Picture 4" descr="http://wallpaper4ever.com/download/1831/Countries/countries1/hd_wallpaper_russia_st_basils_cathedral-1920x1080.jpeg/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7544" y="3429000"/>
            <a:ext cx="5616624" cy="31593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Окружающий мир 200</a:t>
            </a:r>
            <a:endParaRPr lang="ru-RU" sz="6000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08912" cy="347614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Белый, синий, красный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82946" name="Picture 2" descr="http://oboik.ru/uploads/sred/big/oboik.ru_201004212226417899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7544" y="2492896"/>
            <a:ext cx="6211958" cy="37568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Окружающий мир 300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352928" cy="405220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  <a:cs typeface="Times New Roman" pitchFamily="18" charset="0"/>
              </a:rPr>
              <a:t>Почему ласточки перед  дождём летают низко?</a:t>
            </a:r>
          </a:p>
          <a:p>
            <a:pPr>
              <a:buFont typeface="Wingdings" pitchFamily="2" charset="2"/>
              <a:buChar char="ü"/>
            </a:pP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290" name="Picture 2" descr="http://content.foto.mail.ru/mail/lubomarti/_blogs/i-220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3528" y="2780928"/>
            <a:ext cx="5408583" cy="38130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Окружающий мир 300</a:t>
            </a:r>
            <a:endParaRPr lang="ru-RU" sz="6000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860032" y="1484784"/>
            <a:ext cx="3744416" cy="381642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</a:t>
            </a:r>
            <a:r>
              <a:rPr lang="ru-RU" sz="4000" b="1" smtClean="0">
                <a:solidFill>
                  <a:schemeClr val="bg1"/>
                </a:solidFill>
                <a:cs typeface="Times New Roman" pitchFamily="18" charset="0"/>
              </a:rPr>
              <a:t>Они ловят насекомых, которых  холодный воздух прибивает к земле</a:t>
            </a:r>
          </a:p>
          <a:p>
            <a:pPr>
              <a:buFont typeface="Wingdings" pitchFamily="2" charset="2"/>
              <a:buChar char="ü"/>
            </a:pP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11266" name="Picture 2" descr="http://www.naturelight.ru/photo/2009-06-08/21966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95536" y="1412776"/>
            <a:ext cx="4176464" cy="49168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Окружающий мир 400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398019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До появления картофеля королем овощного стола была…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 descr="http://allo-spb.com/images/shop_items/images/shop_items/3257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552" y="3123416"/>
            <a:ext cx="5544616" cy="31102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Окружающий мир 400</a:t>
            </a:r>
            <a:endParaRPr lang="ru-RU" sz="6000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5472608" cy="518457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До появления картошки, которую на Руси оценили только три столетия назад, наиболее популярной была репа, ели ее буквально во всех видах, в том числе – превращая с помощью меда в приятный десерт.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8194" name="Picture 2" descr="http://ogorod38.ru/upload/iblock/c17/1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868144" y="1556792"/>
            <a:ext cx="3072594" cy="326871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4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Окружающий мир 500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3568" y="1412776"/>
            <a:ext cx="5953146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strike="sngStrike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 </a:t>
            </a:r>
            <a:r>
              <a:rPr lang="ru-RU" sz="7200" b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К         </a:t>
            </a:r>
            <a:r>
              <a:rPr lang="ru-RU" sz="7200" b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7200" b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480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/>
              <a:t> </a:t>
            </a:r>
          </a:p>
          <a:p>
            <a:pPr>
              <a:defRPr/>
            </a:pPr>
            <a:r>
              <a:rPr lang="ru-RU" sz="2400"/>
              <a:t>                        </a:t>
            </a:r>
          </a:p>
          <a:p>
            <a:pPr>
              <a:defRPr/>
            </a:pPr>
            <a:r>
              <a:rPr lang="ru-RU" sz="2400"/>
              <a:t> </a:t>
            </a:r>
            <a:endParaRPr lang="ru-RU" sz="2400" b="1">
              <a:solidFill>
                <a:srgbClr val="FF6600"/>
              </a:solidFill>
              <a:latin typeface="Verdana" pitchFamily="34" charset="0"/>
            </a:endParaRPr>
          </a:p>
        </p:txBody>
      </p:sp>
      <p:pic>
        <p:nvPicPr>
          <p:cNvPr id="6" name="Picture 9" descr="ребус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99792" y="2276872"/>
            <a:ext cx="2073399" cy="1998969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" name="Picture 10" descr="1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68144" y="1484784"/>
            <a:ext cx="1944216" cy="287131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Окружающий мир 500</a:t>
            </a:r>
            <a:endParaRPr lang="ru-RU" sz="6000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08912" cy="347614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Кислица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5122" name="Picture 2" descr="http://www.funlib.ru/cimg/2014/101619/285595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11560" y="2492896"/>
            <a:ext cx="5472608" cy="409449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4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Окружающий мир 600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1242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Назовите год основания нашего города Екатеринбурга.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http://dlt2014.sciencesconf.org/conference/dlt2014/gallery/4/src/0_585e9_e44d19ef_orig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5536" y="2788288"/>
            <a:ext cx="5760640" cy="38148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Математика 200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401080" cy="42687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Какой народ придумал ноль?</a:t>
            </a:r>
          </a:p>
          <a:p>
            <a:pPr>
              <a:buNone/>
            </a:pPr>
            <a:br>
              <a:rPr lang="ru-RU" sz="4000" smtClean="0">
                <a:solidFill>
                  <a:schemeClr val="bg1"/>
                </a:solidFill>
              </a:rPr>
            </a:b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 descr="http://cdn2.colorir.com/desenhos/color/201223/numero-0-letras-e-numeros-numeros-pintado-por-neninha-101375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57224" y="2928934"/>
            <a:ext cx="4620631" cy="361949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5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Окружающий мир 600</a:t>
            </a:r>
            <a:endParaRPr lang="ru-RU" sz="6000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5832648" cy="547260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18 ноября 1723 года считается днем основания города. </a:t>
            </a:r>
          </a:p>
          <a:p>
            <a:pPr>
              <a:buFont typeface="Wingdings" pitchFamily="2" charset="2"/>
              <a:buChar char="ü"/>
            </a:pPr>
            <a:r>
              <a:rPr lang="ru-RU" sz="4000" b="1" u="sng" smtClean="0">
                <a:solidFill>
                  <a:schemeClr val="bg1"/>
                </a:solidFill>
              </a:rPr>
              <a:t>На заметку</a:t>
            </a:r>
            <a:r>
              <a:rPr lang="ru-RU" sz="4000" b="1" smtClean="0">
                <a:solidFill>
                  <a:schemeClr val="bg1"/>
                </a:solidFill>
              </a:rPr>
              <a:t>! Имя Екатеринбургу было дано в честь жены Петра I императрицы Екатерины Алексеевны и покровительницы горных ремесел Святой Великомученицы Екатерины.</a:t>
            </a:r>
          </a:p>
          <a:p>
            <a:pPr>
              <a:buFont typeface="Wingdings" pitchFamily="2" charset="2"/>
              <a:buChar char="ü"/>
            </a:pP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2050" name="Picture 2" descr="http://listoprento.ru/wp-content/uploads/2015/10/kogda-pravil-petr-1-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120217" y="1124744"/>
            <a:ext cx="2734585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5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Окружающий мир 700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05220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Как называется это растение?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0898" name="Picture 2" descr="http://forum.globus.tut.by/files/__905.jpg"/>
          <p:cNvPicPr>
            <a:picLocks noChangeAspect="1" noChangeArrowheads="1"/>
          </p:cNvPicPr>
          <p:nvPr/>
        </p:nvPicPr>
        <p:blipFill>
          <a:blip r:embed="rId2"/>
          <a:srcRect l="18499" t="22207" r="0" b="0"/>
          <a:stretch>
            <a:fillRect/>
          </a:stretch>
        </p:blipFill>
        <p:spPr bwMode="auto">
          <a:xfrm>
            <a:off x="467544" y="2060848"/>
            <a:ext cx="5618844" cy="44675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5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Окружающий мир 700</a:t>
            </a:r>
            <a:endParaRPr lang="ru-RU" sz="6000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08912" cy="347614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Росянка - самый настоящий хищник, плотоядное растение. 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79874" name="Picture 2" descr="http://www.grislygrotto.com/hcb/octburkeana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83568" y="2924944"/>
            <a:ext cx="3848497" cy="366523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5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Окружающий мир 800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398019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В какой из трех частей зоны лесов (тайга, смешанные леса, широколиственные леса) встречается вечная мерзлота?</a:t>
            </a:r>
          </a:p>
          <a:p>
            <a:pPr>
              <a:buNone/>
            </a:pP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7042" name="Picture 2" descr="http://web-local.rudn.ru/web-local/prep/rj/files.php?f=pf_a1fc02b8b897ce0d944ffee90d5af34b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5616" y="3789040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5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Окружающий мир 800</a:t>
            </a:r>
            <a:endParaRPr lang="ru-RU" sz="6000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08912" cy="347614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В тайге.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86020" name="Picture 4" descr="http://www.dpol4.ru/img/picture/Nov/04/e08ac7f0e137c39f904a0b27923bd25f/3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11560" y="2569202"/>
            <a:ext cx="5832648" cy="38497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5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Окружающий мир 900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398019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Это растение</a:t>
            </a:r>
            <a:r>
              <a:rPr lang="ru-RU" sz="4000" b="1" smtClean="0">
                <a:solidFill>
                  <a:schemeClr val="bg1"/>
                </a:solidFill>
                <a:cs typeface="Times New Roman" pitchFamily="18" charset="0"/>
              </a:rPr>
              <a:t> исстари величают в народе средством от 99 болезней. Что это за растение?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5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Окружающий мир 900</a:t>
            </a:r>
            <a:endParaRPr lang="ru-RU" sz="6000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08912" cy="347614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Зверобой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6" name="Picture 4" descr="Картинка 11 из 316">
            <a:hlinkClick r:id="rId5"/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5576" y="2492896"/>
            <a:ext cx="5622105" cy="40770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entr" presetSubtype="4" fill="hold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Литература 100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398019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Какую пословицу вы помните с этими словами?</a:t>
            </a:r>
          </a:p>
          <a:p>
            <a:pPr>
              <a:buNone/>
            </a:pPr>
            <a:r>
              <a:rPr lang="ru-RU" sz="4000" b="1" smtClean="0">
                <a:solidFill>
                  <a:schemeClr val="bg1"/>
                </a:solidFill>
              </a:rPr>
              <a:t>                   Синица – журавль </a:t>
            </a:r>
          </a:p>
          <a:p>
            <a:pPr>
              <a:buNone/>
            </a:pP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1618" name="Picture 2" descr="https://c2.staticflickr.com/8/7188/6925289965_bbb21b0d3e_b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35896" y="3212976"/>
            <a:ext cx="3567880" cy="2376264"/>
          </a:xfrm>
          <a:prstGeom prst="rect">
            <a:avLst/>
          </a:prstGeom>
          <a:noFill/>
        </p:spPr>
      </p:pic>
      <p:pic>
        <p:nvPicPr>
          <p:cNvPr id="111620" name="Picture 4" descr="http://a1282.phobos.apple.com/us/r1000/087/Purple/v4/c8/48/f9/c848f975-adef-cf18-fc3b-0a06485de098/mzl.vpfeuhzd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1520" y="3212976"/>
            <a:ext cx="3168351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5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Литература 100</a:t>
            </a:r>
            <a:endParaRPr lang="ru-RU" sz="6000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347614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Лучше синица в руке, чем журавль в небе</a:t>
            </a:r>
          </a:p>
          <a:p>
            <a:pPr>
              <a:buFont typeface="Wingdings" pitchFamily="2" charset="2"/>
              <a:buChar char="ü"/>
            </a:pP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110594" name="Picture 2" descr="http://e-klad.com/wp-content/uploads/2015/05/Sinica-v-rukah-zuravl-v-nebe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39552" y="2924944"/>
            <a:ext cx="5840649" cy="328536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5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Литература 200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032448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Какой жанр у этого произведения?</a:t>
            </a:r>
          </a:p>
          <a:p>
            <a:pPr algn="ctr">
              <a:buNone/>
            </a:pPr>
            <a:r>
              <a:rPr lang="ru-RU" sz="4000" b="1" smtClean="0">
                <a:solidFill>
                  <a:schemeClr val="bg1"/>
                </a:solidFill>
              </a:rPr>
              <a:t> </a:t>
            </a:r>
            <a:r>
              <a:rPr lang="ru-RU" sz="4000" b="1" smtClean="0">
                <a:solidFill>
                  <a:schemeClr val="bg1"/>
                </a:solidFill>
                <a:cs typeface="Times New Roman" pitchFamily="18" charset="0"/>
              </a:rPr>
              <a:t>Попрыгунья Стрекоза</a:t>
            </a:r>
            <a:endParaRPr lang="ru-RU" sz="4000" b="1" smtClean="0">
              <a:solidFill>
                <a:schemeClr val="bg1"/>
              </a:solidFill>
            </a:endParaRPr>
          </a:p>
          <a:p>
            <a:pPr algn="ctr" eaLnBrk="0" hangingPunct="0">
              <a:buNone/>
            </a:pPr>
            <a:r>
              <a:rPr lang="ru-RU" sz="4000" b="1" smtClean="0">
                <a:solidFill>
                  <a:schemeClr val="bg1"/>
                </a:solidFill>
                <a:cs typeface="Times New Roman" pitchFamily="18" charset="0"/>
              </a:rPr>
              <a:t>Лето красное пропела;</a:t>
            </a:r>
            <a:endParaRPr lang="ru-RU" sz="4000" b="1" smtClean="0">
              <a:solidFill>
                <a:schemeClr val="bg1"/>
              </a:solidFill>
            </a:endParaRPr>
          </a:p>
          <a:p>
            <a:pPr algn="ctr" eaLnBrk="0" hangingPunct="0">
              <a:buNone/>
            </a:pPr>
            <a:r>
              <a:rPr lang="ru-RU" sz="4000" b="1" smtClean="0">
                <a:solidFill>
                  <a:schemeClr val="bg1"/>
                </a:solidFill>
                <a:cs typeface="Times New Roman" pitchFamily="18" charset="0"/>
              </a:rPr>
              <a:t>Оглянуться не успела,</a:t>
            </a:r>
            <a:endParaRPr lang="ru-RU" sz="4000" b="1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buNone/>
            </a:pPr>
            <a:r>
              <a:rPr lang="ru-RU" sz="4000" b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Как зима катит в глаза.</a:t>
            </a:r>
            <a:endParaRPr lang="ru-RU" sz="4000" b="1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Математика 200</a:t>
            </a:r>
            <a:endParaRPr lang="ru-RU" sz="60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05448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mtClean="0">
                <a:solidFill>
                  <a:schemeClr val="bg1"/>
                </a:solidFill>
              </a:rPr>
              <a:t> </a:t>
            </a:r>
            <a:r>
              <a:rPr lang="ru-RU" sz="4400" b="1" smtClean="0">
                <a:solidFill>
                  <a:schemeClr val="bg1"/>
                </a:solidFill>
              </a:rPr>
              <a:t>Арабы</a:t>
            </a:r>
            <a:endParaRPr lang="ru-RU" sz="4800" b="1">
              <a:solidFill>
                <a:schemeClr val="bg1"/>
              </a:solidFill>
            </a:endParaRPr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 descr="http://www.mk.ru/upload/entities/2015/06/17/articles/detailPicture/95/b2/5e/ba2886266_191264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85786" y="2643182"/>
            <a:ext cx="5238750" cy="39243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6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Литература 200</a:t>
            </a:r>
            <a:endParaRPr lang="ru-RU" sz="6000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347614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Басня</a:t>
            </a:r>
          </a:p>
          <a:p>
            <a:pPr>
              <a:buFont typeface="Wingdings" pitchFamily="2" charset="2"/>
              <a:buChar char="ü"/>
            </a:pP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2050" name="Picture 2" descr="http://img.labirint.ru/images/comments_pic/0842/02labacdq1224098986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43808" y="1556792"/>
            <a:ext cx="3600400" cy="48005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6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Литература 300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398019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Разгадайте ребус: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2" descr="C:\Users\Юлия\Desktop\26597333-rebusy-pro-ptic-v-kartinkah-s-otvetami.jpg"/>
          <p:cNvPicPr>
            <a:picLocks noChangeAspect="1" noChangeArrowheads="1"/>
          </p:cNvPicPr>
          <p:nvPr/>
        </p:nvPicPr>
        <p:blipFill>
          <a:blip r:embed="rId2"/>
          <a:srcRect l="4420" r="987"/>
          <a:stretch>
            <a:fillRect/>
          </a:stretch>
        </p:blipFill>
        <p:spPr bwMode="auto">
          <a:xfrm>
            <a:off x="611560" y="2420888"/>
            <a:ext cx="7924800" cy="2592387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dissolve/>
  </p:transition>
  <p:timing/>
</p:sld>
</file>

<file path=ppt/slides/slide6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Литература 300</a:t>
            </a:r>
            <a:endParaRPr lang="ru-RU" sz="6000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08912" cy="347614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Золушка.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107524" name="Picture 4" descr="http://images2.fanpop.com/image/polls/399000/399229_1268811512123_full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83568" y="2348880"/>
            <a:ext cx="5616624" cy="42113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6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Литература 400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628800"/>
            <a:ext cx="3960440" cy="369216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Кто изображен на портрете?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1" descr="C:\Users\Юлия\Desktop\esenin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552" y="1124744"/>
            <a:ext cx="3960738" cy="554622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dissolve/>
  </p:transition>
  <p:timing/>
</p:sld>
</file>

<file path=ppt/slides/slide6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Литература 400</a:t>
            </a:r>
            <a:endParaRPr lang="ru-RU" sz="6000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788024" y="1268760"/>
            <a:ext cx="4176464" cy="396044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Сергей Есенин</a:t>
            </a:r>
          </a:p>
          <a:p>
            <a:pPr algn="ctr">
              <a:buNone/>
            </a:pPr>
            <a:r>
              <a:rPr lang="ru-RU" sz="4000" b="1" smtClean="0">
                <a:solidFill>
                  <a:schemeClr val="bg1"/>
                </a:solidFill>
              </a:rPr>
              <a:t>Закружилась листва золотая</a:t>
            </a:r>
          </a:p>
          <a:p>
            <a:pPr algn="ctr">
              <a:buNone/>
            </a:pPr>
            <a:r>
              <a:rPr lang="ru-RU" sz="4000" b="1" smtClean="0">
                <a:solidFill>
                  <a:schemeClr val="bg1"/>
                </a:solidFill>
              </a:rPr>
              <a:t>В розоватой воде на пруду,</a:t>
            </a:r>
          </a:p>
          <a:p>
            <a:pPr algn="ctr">
              <a:buNone/>
            </a:pPr>
            <a:r>
              <a:rPr lang="ru-RU" sz="4000" b="1" smtClean="0">
                <a:solidFill>
                  <a:schemeClr val="bg1"/>
                </a:solidFill>
              </a:rPr>
              <a:t>Словно бабочек легкая стая</a:t>
            </a:r>
          </a:p>
          <a:p>
            <a:pPr algn="ctr">
              <a:buNone/>
            </a:pPr>
            <a:r>
              <a:rPr lang="ru-RU" sz="4000" b="1" smtClean="0">
                <a:solidFill>
                  <a:schemeClr val="bg1"/>
                </a:solidFill>
              </a:rPr>
              <a:t>замираньем летит на звезду.</a:t>
            </a:r>
          </a:p>
          <a:p>
            <a:pPr>
              <a:buFont typeface="Wingdings" pitchFamily="2" charset="2"/>
              <a:buChar char="ü"/>
            </a:pP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6" name="Picture 1" descr="C:\Users\Юлия\Desktop\esenin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39552" y="1124744"/>
            <a:ext cx="3960738" cy="554622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dissolve/>
  </p:transition>
  <p:timing/>
</p:sld>
</file>

<file path=ppt/slides/slide6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44" name="Picture 12" descr="http://themasterquiz.com/images/5696c2f2373c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75856" y="2132856"/>
            <a:ext cx="2771768" cy="4339363"/>
          </a:xfrm>
          <a:prstGeom prst="rect">
            <a:avLst/>
          </a:prstGeom>
          <a:noFill/>
        </p:spPr>
      </p:pic>
      <p:pic>
        <p:nvPicPr>
          <p:cNvPr id="18442" name="Picture 10" descr="http://bcb.bol.edu54.ru/images/07948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1520" y="2132856"/>
            <a:ext cx="3048000" cy="4343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Литература 500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398019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Кто написал эти произведения?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3212976"/>
            <a:ext cx="1440160" cy="2160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420888"/>
            <a:ext cx="1440160" cy="216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/>
</p:sld>
</file>

<file path=ppt/slides/slide6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Литература 500</a:t>
            </a:r>
            <a:endParaRPr lang="ru-RU" sz="6000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004048" y="1484784"/>
            <a:ext cx="3744416" cy="347614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Виталий Валентинович Бианки.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17412" name="Picture 4" descr="http://lit-yaz.ru/pars_docs/refs/100/99260/99260_html_m56d50fb0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3528" y="1124744"/>
            <a:ext cx="4596656" cy="55148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6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Литература 600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398019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 </a:t>
            </a:r>
            <a:r>
              <a:rPr lang="ru-RU" altLang="ru-RU" sz="4000" b="1" smtClean="0">
                <a:solidFill>
                  <a:schemeClr val="bg1"/>
                </a:solidFill>
              </a:rPr>
              <a:t>Как  называются зелёные камни, которые люди стали находить в том месте, где козёл «Серебряное копытце» скакал?</a:t>
            </a:r>
          </a:p>
          <a:p>
            <a:pPr>
              <a:buFont typeface="Wingdings" pitchFamily="2" charset="2"/>
              <a:buChar char="ü"/>
            </a:pP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362" name="Picture 2" descr="http://www.ladykiss.ru/wp-content/uploads/2014/05/hrizolit-680x54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27584" y="3933056"/>
            <a:ext cx="3380656" cy="27045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6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Литература 600</a:t>
            </a:r>
            <a:endParaRPr lang="ru-RU" sz="6000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08912" cy="347614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Хризолиты.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14338" name="Picture 2" descr="http://www.ladykiss.ru/wp-content/uploads/2014/05/hrizolit-680x544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9512" y="2276872"/>
            <a:ext cx="3326650" cy="2661321"/>
          </a:xfrm>
          <a:prstGeom prst="rect">
            <a:avLst/>
          </a:prstGeom>
          <a:noFill/>
        </p:spPr>
      </p:pic>
      <p:pic>
        <p:nvPicPr>
          <p:cNvPr id="14340" name="Picture 4" descr="http://cwjblog.com/wp-content/uploads/2012/07/14025peridot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292080" y="1556792"/>
            <a:ext cx="3211116" cy="2408337"/>
          </a:xfrm>
          <a:prstGeom prst="rect">
            <a:avLst/>
          </a:prstGeom>
          <a:noFill/>
        </p:spPr>
      </p:pic>
      <p:pic>
        <p:nvPicPr>
          <p:cNvPr id="14342" name="Picture 6" descr="http://uralskie-samotsvety.ru/image/data/catalog/136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563888" y="4149080"/>
            <a:ext cx="3166391" cy="24933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6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Литература 700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398019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 Как называется вымышленное имя, которым писатель или журналист заменяет свое настоящее имя? 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Математика 300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401080" cy="426879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В клетке находятся три кролика. Три девочки попросили дать им по одному кролику. Каждой девочке дали кролика. И все же в клетке остался один кролик. Как это случилось?</a:t>
            </a:r>
          </a:p>
          <a:p>
            <a:pPr algn="ctr">
              <a:buNone/>
            </a:pPr>
            <a:br>
              <a:rPr lang="ru-RU" sz="4000" smtClean="0">
                <a:solidFill>
                  <a:schemeClr val="bg1"/>
                </a:solidFill>
              </a:rPr>
            </a:b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7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Литература 700</a:t>
            </a:r>
            <a:endParaRPr lang="ru-RU" sz="6000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08912" cy="347614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Псевдоним.</a:t>
            </a:r>
          </a:p>
          <a:p>
            <a:pPr>
              <a:buFont typeface="Wingdings" pitchFamily="2" charset="2"/>
              <a:buChar char="ü"/>
            </a:pPr>
            <a:r>
              <a:rPr lang="ru-RU" sz="4000" b="1" u="sng" smtClean="0">
                <a:solidFill>
                  <a:schemeClr val="bg1"/>
                </a:solidFill>
              </a:rPr>
              <a:t>На заметку</a:t>
            </a:r>
            <a:r>
              <a:rPr lang="ru-RU" sz="4000" b="1" smtClean="0">
                <a:solidFill>
                  <a:schemeClr val="bg1"/>
                </a:solidFill>
              </a:rPr>
              <a:t>! Максим Горький использовал псевдоним, Настоящее имя Алексей Максимович Пешков.</a:t>
            </a:r>
            <a:endParaRPr lang="ru-RU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7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Литература 800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3980197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О ком идет речь?</a:t>
            </a:r>
          </a:p>
          <a:p>
            <a:pPr>
              <a:buNone/>
            </a:pPr>
            <a:r>
              <a:rPr lang="ru-RU" sz="4000" b="1" smtClean="0">
                <a:solidFill>
                  <a:schemeClr val="bg1"/>
                </a:solidFill>
              </a:rPr>
              <a:t>Одарённый необыкновенной силой, он работал за четверых - дело спорилось в его руках, и весело было смотреть на него, когда он пахал. </a:t>
            </a:r>
            <a:br>
              <a:rPr lang="ru-RU" sz="4000" b="1" smtClean="0">
                <a:solidFill>
                  <a:schemeClr val="bg1"/>
                </a:solidFill>
              </a:rPr>
            </a:b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7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Литература 800</a:t>
            </a:r>
            <a:endParaRPr lang="ru-RU" sz="6000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08912" cy="347614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О Герасиме из произведения И.С.Тургенева «Муму».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8194" name="Picture 2" descr="https://img-fotki.yandex.ru/get/4606/19411616.17f/0_91e32_80c84697_S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907704" y="2996952"/>
            <a:ext cx="2631926" cy="35889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7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Литература 900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398019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В переводе с греческого это слово означает «надпись», но не простую надпись, а на памятнике. Теперь это отрывок или цитата, которые автор помещает перед текстом своего произведения. Что это за слово?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7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Литература 900</a:t>
            </a:r>
            <a:endParaRPr lang="ru-RU" sz="6000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08912" cy="347614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 Эпиграф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5122" name="Picture 2" descr="http://www.peremeny.ru/books/pobeg/wp-content/uploads/2009/04/pobeg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95536" y="2630488"/>
            <a:ext cx="6048672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7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Искусство 100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398019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   Кто написал балет «Спящая царевна» и «Щелкунчик»?</a:t>
            </a:r>
            <a:br>
              <a:rPr lang="ru-RU" sz="4000" b="1" smtClean="0">
                <a:solidFill>
                  <a:schemeClr val="bg1"/>
                </a:solidFill>
              </a:rPr>
            </a:b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5410" name="Picture 2" descr="http://mkrf.ru/upload/iblock/9fc/9fc77bbe90467d6f57e5b5ad36f4f6dd.jpg"/>
          <p:cNvPicPr>
            <a:picLocks noChangeAspect="1" noChangeArrowheads="1"/>
          </p:cNvPicPr>
          <p:nvPr/>
        </p:nvPicPr>
        <p:blipFill>
          <a:blip r:embed="rId2"/>
          <a:srcRect l="33293" t="7757" r="0" b="0"/>
          <a:stretch>
            <a:fillRect/>
          </a:stretch>
        </p:blipFill>
        <p:spPr bwMode="auto">
          <a:xfrm>
            <a:off x="899592" y="2780928"/>
            <a:ext cx="4039806" cy="37227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7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Искусство 100</a:t>
            </a:r>
            <a:endParaRPr lang="ru-RU" sz="6000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932040" y="1484784"/>
            <a:ext cx="3672408" cy="347614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Пётр Ильич Чайковский.  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144386" name="Picture 2" descr="http://muzkarta.info/f/i/d8f53665d8f5f6c58885d428625f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95536" y="1124744"/>
            <a:ext cx="4124232" cy="54989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7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Искусство 200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398019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Кто написал картину «Бурлаки на Волге»?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2338" name="Picture 2" descr="http://files.vorobiov.com/postcards/big/img_394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1520" y="2636912"/>
            <a:ext cx="6300015" cy="29322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7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Искусство 200</a:t>
            </a:r>
            <a:endParaRPr lang="ru-RU" sz="6000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364088" y="1484784"/>
            <a:ext cx="3240360" cy="347614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Илья Ефимович Репин.  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141314" name="Picture 2" descr="http://rodvoid.org/6/6b/Repin-Illja-Juhymovych-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95536" y="1196752"/>
            <a:ext cx="4353096" cy="55172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7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Искусство 300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398019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   Как называется пьеса печального, задумчивого характера?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Математика 300</a:t>
            </a:r>
            <a:endParaRPr lang="ru-RU" sz="60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4800" b="1" smtClean="0">
                <a:solidFill>
                  <a:schemeClr val="bg1"/>
                </a:solidFill>
              </a:rPr>
              <a:t> Нужно отдать одной девочке клетку вместе с кроликом.</a:t>
            </a:r>
          </a:p>
          <a:p>
            <a:pPr>
              <a:buNone/>
            </a:pPr>
            <a:endParaRPr lang="ru-RU" sz="4800">
              <a:solidFill>
                <a:schemeClr val="bg1"/>
              </a:solidFill>
            </a:endParaRPr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8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Искусство 300</a:t>
            </a:r>
            <a:endParaRPr lang="ru-RU" sz="6000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08912" cy="347614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Элегия. </a:t>
            </a:r>
            <a:endParaRPr lang="ru-RU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8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Искусство 400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398019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Композитор, представитель венской классической школы. Создатель известных сонат: "Патетическая соната" (1798) и так называемая "Лунная соната" (1801) Полная глухота, постигшая его в середине творческого пути, не сломила его воли. 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8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Искусство 400</a:t>
            </a:r>
            <a:endParaRPr lang="ru-RU" sz="6000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508104" y="1484784"/>
            <a:ext cx="3456384" cy="347614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Людвиг Ван Бетховен  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135170" name="Picture 2" descr="http://rjgfy.com/images/56befdcd1227f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83568" y="1268760"/>
            <a:ext cx="3743703" cy="53241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8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Искусство 500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340768"/>
            <a:ext cx="4536504" cy="398019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  Как называется этот инструмент?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22" name="Picture 2" descr="Cello front side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1560" y="1124744"/>
            <a:ext cx="3672408" cy="55760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8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Искусство 500</a:t>
            </a:r>
            <a:endParaRPr lang="ru-RU" sz="6000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08912" cy="347614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 Виолончель.</a:t>
            </a:r>
            <a:endParaRPr lang="ru-RU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8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Искусство 600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398019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Кто написал эту картину и как она называется? 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0050" name="Picture 2" descr="http://ic.pics.livejournal.com/alex_oil/20344276/660726/660726_90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2" y="2636912"/>
            <a:ext cx="6300192" cy="376130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8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Искусство 600</a:t>
            </a:r>
            <a:endParaRPr lang="ru-RU" sz="6000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283968" y="1484784"/>
            <a:ext cx="4464496" cy="347614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 «Опять двойка» Фёдор Павлович Решетников.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129026" name="Picture 2" descr="http://proto.img.ria.ru/images/18873/35/188733535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95536" y="1196752"/>
            <a:ext cx="3672408" cy="54589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8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Искусство 700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398019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Инструментальное циклическое музыкальное произведение из нескольких контрастирующих частей. От других жанров отличает отсутствие строгой регламентации количества, характера и порядка частей, тесная связь с песней и танцем.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8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Искусство 700</a:t>
            </a:r>
            <a:endParaRPr lang="ru-RU" sz="6000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08912" cy="347614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  Сюита</a:t>
            </a:r>
            <a:endParaRPr lang="ru-RU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8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Искусство 800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398019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Кто написал музыку к песне «Родительский дом»? 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Математика 400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401080" cy="4268799"/>
          </a:xfrm>
        </p:spPr>
        <p:txBody>
          <a:bodyPr>
            <a:normAutofit/>
          </a:bodyPr>
          <a:lstStyle/>
          <a:p>
            <a:pPr algn="just" eaLnBrk="0" hangingPunct="0">
              <a:buFont typeface="Wingdings" pitchFamily="2" charset="2"/>
              <a:buChar char="ü"/>
              <a:defRPr/>
            </a:pPr>
            <a:r>
              <a:rPr lang="ru-RU" sz="4000" b="1" smtClean="0">
                <a:solidFill>
                  <a:schemeClr val="bg1"/>
                </a:solidFill>
              </a:rPr>
              <a:t> Гусь весит 12 кг. Сколько он будет весить, если встанет на одну ногу? </a:t>
            </a:r>
          </a:p>
          <a:p>
            <a:pPr algn="ctr">
              <a:buNone/>
            </a:pPr>
            <a:br>
              <a:rPr lang="ru-RU" sz="4000" smtClean="0">
                <a:solidFill>
                  <a:schemeClr val="bg1"/>
                </a:solidFill>
              </a:rPr>
            </a:b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9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Искусство 800</a:t>
            </a:r>
            <a:endParaRPr lang="ru-RU" sz="6000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364088" y="1484784"/>
            <a:ext cx="3240360" cy="347614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Владимир</a:t>
            </a:r>
            <a:r>
              <a:rPr lang="vi-VN" sz="4000" b="1" smtClean="0">
                <a:solidFill>
                  <a:schemeClr val="bg1"/>
                </a:solidFill>
              </a:rPr>
              <a:t> </a:t>
            </a:r>
            <a:r>
              <a:rPr lang="ru-RU" sz="4000" b="1" smtClean="0">
                <a:solidFill>
                  <a:schemeClr val="bg1"/>
                </a:solidFill>
              </a:rPr>
              <a:t>Яковлевич</a:t>
            </a:r>
            <a:r>
              <a:rPr lang="vi-VN" sz="4000" b="1" smtClean="0">
                <a:solidFill>
                  <a:schemeClr val="bg1"/>
                </a:solidFill>
              </a:rPr>
              <a:t> </a:t>
            </a:r>
            <a:r>
              <a:rPr lang="ru-RU" sz="4000" b="1" err="1" smtClean="0">
                <a:solidFill>
                  <a:schemeClr val="bg1"/>
                </a:solidFill>
              </a:rPr>
              <a:t>Шаинский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122882" name="Picture 2" descr="http://estet-portal.com/images/shainskii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7504" y="1700808"/>
            <a:ext cx="5176097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/>
</p:sld>
</file>

<file path=ppt/slides/slide9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Искусство 900</a:t>
            </a:r>
            <a:endParaRPr lang="ru-RU" sz="6000" b="1" i="1"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398019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   Музыкальное произведение написанное в сонатной циклической форме. Высшая форма инструментальной музыки. Обычно состоит из 4-х частей.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Стрелка вправо 3">
            <a:hlinkClick action="ppaction://hlinkshowjump?jump=nextslide"/>
          </p:cNvPr>
          <p:cNvSpPr/>
          <p:nvPr/>
        </p:nvSpPr>
        <p:spPr>
          <a:xfrm>
            <a:off x="6500826" y="5357826"/>
            <a:ext cx="2214578" cy="1285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Ответ</a:t>
            </a:r>
            <a:endParaRPr lang="ru-RU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/>
</p:sld>
</file>

<file path=ppt/slides/slide9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smtClean="0"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Искусство 900</a:t>
            </a:r>
            <a:endParaRPr lang="ru-RU" sz="6000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6858016" y="4929198"/>
            <a:ext cx="1928826" cy="178595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Назад</a:t>
            </a:r>
            <a:endParaRPr lang="ru-RU" sz="2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08912" cy="347614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smtClean="0">
                <a:solidFill>
                  <a:schemeClr val="bg1"/>
                </a:solidFill>
              </a:rPr>
              <a:t> Симфония. </a:t>
            </a:r>
            <a:endParaRPr lang="ru-RU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344</Paragraphs>
  <Slides>92</Slides>
  <Notes>37</Notes>
  <TotalTime>491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baseType="lpstr" size="93">
      <vt:lpstr>Тема Office</vt:lpstr>
      <vt:lpstr>Своя игра</vt:lpstr>
      <vt:lpstr>Slide 2</vt:lpstr>
      <vt:lpstr>Математика 100</vt:lpstr>
      <vt:lpstr>Математика 100</vt:lpstr>
      <vt:lpstr>Математика 200</vt:lpstr>
      <vt:lpstr>Математика 200</vt:lpstr>
      <vt:lpstr>Математика 300</vt:lpstr>
      <vt:lpstr>Математика 300</vt:lpstr>
      <vt:lpstr>Математика 400</vt:lpstr>
      <vt:lpstr>Математика 400</vt:lpstr>
      <vt:lpstr>Математика 500</vt:lpstr>
      <vt:lpstr>Математика 500</vt:lpstr>
      <vt:lpstr>Математика 600</vt:lpstr>
      <vt:lpstr>Математика 600</vt:lpstr>
      <vt:lpstr>Математика 700</vt:lpstr>
      <vt:lpstr>Математика 700</vt:lpstr>
      <vt:lpstr>Математика 800</vt:lpstr>
      <vt:lpstr>Математика 800</vt:lpstr>
      <vt:lpstr>Математика 900</vt:lpstr>
      <vt:lpstr>Математика 900</vt:lpstr>
      <vt:lpstr>Русский язык 100</vt:lpstr>
      <vt:lpstr>Русский язык 100</vt:lpstr>
      <vt:lpstr>Русский язык 200</vt:lpstr>
      <vt:lpstr>Русский язык 200</vt:lpstr>
      <vt:lpstr>Русский язык 300</vt:lpstr>
      <vt:lpstr>Русский язык 300</vt:lpstr>
      <vt:lpstr>Русский язык 400</vt:lpstr>
      <vt:lpstr>Русский язык 400</vt:lpstr>
      <vt:lpstr>Русский язык 500</vt:lpstr>
      <vt:lpstr>Русский язык 500</vt:lpstr>
      <vt:lpstr>Русский язык 600</vt:lpstr>
      <vt:lpstr>Русский язык 600</vt:lpstr>
      <vt:lpstr>Русский язык 700</vt:lpstr>
      <vt:lpstr>Русский язык 700</vt:lpstr>
      <vt:lpstr>Русский язык 800</vt:lpstr>
      <vt:lpstr>Русский язык 800</vt:lpstr>
      <vt:lpstr>Русский язык 900</vt:lpstr>
      <vt:lpstr>Русский язык 900</vt:lpstr>
      <vt:lpstr>Окружающий мир 100</vt:lpstr>
      <vt:lpstr>Окружающий мир 100</vt:lpstr>
      <vt:lpstr>Окружающий мир 200</vt:lpstr>
      <vt:lpstr>Окружающий мир 200</vt:lpstr>
      <vt:lpstr>Окружающий мир 300</vt:lpstr>
      <vt:lpstr>Окружающий мир 300</vt:lpstr>
      <vt:lpstr>Окружающий мир 400</vt:lpstr>
      <vt:lpstr>Окружающий мир 400</vt:lpstr>
      <vt:lpstr>Окружающий мир 500</vt:lpstr>
      <vt:lpstr>Окружающий мир 500</vt:lpstr>
      <vt:lpstr>Окружающий мир 600</vt:lpstr>
      <vt:lpstr>Окружающий мир 600</vt:lpstr>
      <vt:lpstr>Окружающий мир 700</vt:lpstr>
      <vt:lpstr>Окружающий мир 700</vt:lpstr>
      <vt:lpstr>Окружающий мир 800</vt:lpstr>
      <vt:lpstr>Окружающий мир 800</vt:lpstr>
      <vt:lpstr>Окружающий мир 900</vt:lpstr>
      <vt:lpstr>Окружающий мир 900</vt:lpstr>
      <vt:lpstr>Литература 100</vt:lpstr>
      <vt:lpstr>Литература 100</vt:lpstr>
      <vt:lpstr>Литература 200</vt:lpstr>
      <vt:lpstr>Литература 200</vt:lpstr>
      <vt:lpstr>Литература 300</vt:lpstr>
      <vt:lpstr>Литература 300</vt:lpstr>
      <vt:lpstr>Литература 400</vt:lpstr>
      <vt:lpstr>Литература 400</vt:lpstr>
      <vt:lpstr>Литература 500</vt:lpstr>
      <vt:lpstr>Литература 500</vt:lpstr>
      <vt:lpstr>Литература 600</vt:lpstr>
      <vt:lpstr>Литература 600</vt:lpstr>
      <vt:lpstr>Литература 700</vt:lpstr>
      <vt:lpstr>Литература 700</vt:lpstr>
      <vt:lpstr>Литература 800</vt:lpstr>
      <vt:lpstr>Литература 800</vt:lpstr>
      <vt:lpstr>Литература 900</vt:lpstr>
      <vt:lpstr>Литература 900</vt:lpstr>
      <vt:lpstr>Искусство 100</vt:lpstr>
      <vt:lpstr>Искусство 100</vt:lpstr>
      <vt:lpstr>Искусство 200</vt:lpstr>
      <vt:lpstr>Искусство 200</vt:lpstr>
      <vt:lpstr>Искусство 300</vt:lpstr>
      <vt:lpstr>Искусство 300</vt:lpstr>
      <vt:lpstr>Искусство 400</vt:lpstr>
      <vt:lpstr>Искусство 400</vt:lpstr>
      <vt:lpstr>Искусство 500</vt:lpstr>
      <vt:lpstr>Искусство 500</vt:lpstr>
      <vt:lpstr>Искусство 600</vt:lpstr>
      <vt:lpstr>Искусство 600</vt:lpstr>
      <vt:lpstr>Искусство 700</vt:lpstr>
      <vt:lpstr>Искусство 700</vt:lpstr>
      <vt:lpstr>Искусство 800</vt:lpstr>
      <vt:lpstr>Искусство 800</vt:lpstr>
      <vt:lpstr>Искусство 900</vt:lpstr>
      <vt:lpstr>Искусство 900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Своя игра</dc:title>
  <dc:creator>Преподаватель УрГПУ</dc:creator>
  <cp:lastModifiedBy>Светлана</cp:lastModifiedBy>
  <cp:revision>49</cp:revision>
  <dcterms:created xsi:type="dcterms:W3CDTF">2016-03-11T11:04:11Z</dcterms:created>
  <dcterms:modified xsi:type="dcterms:W3CDTF">2021-02-03T15:31:21Z</dcterms:modified>
</cp:coreProperties>
</file>